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64" r:id="rId2"/>
  </p:sldMasterIdLst>
  <p:notesMasterIdLst>
    <p:notesMasterId r:id="rId32"/>
  </p:notesMasterIdLst>
  <p:handoutMasterIdLst>
    <p:handoutMasterId r:id="rId33"/>
  </p:handoutMasterIdLst>
  <p:sldIdLst>
    <p:sldId id="489" r:id="rId3"/>
    <p:sldId id="442" r:id="rId4"/>
    <p:sldId id="514" r:id="rId5"/>
    <p:sldId id="444" r:id="rId6"/>
    <p:sldId id="487" r:id="rId7"/>
    <p:sldId id="512" r:id="rId8"/>
    <p:sldId id="498" r:id="rId9"/>
    <p:sldId id="494" r:id="rId10"/>
    <p:sldId id="458" r:id="rId11"/>
    <p:sldId id="459" r:id="rId12"/>
    <p:sldId id="461" r:id="rId13"/>
    <p:sldId id="462" r:id="rId14"/>
    <p:sldId id="468" r:id="rId15"/>
    <p:sldId id="470" r:id="rId16"/>
    <p:sldId id="471" r:id="rId17"/>
    <p:sldId id="472" r:id="rId18"/>
    <p:sldId id="488" r:id="rId19"/>
    <p:sldId id="475" r:id="rId20"/>
    <p:sldId id="476" r:id="rId21"/>
    <p:sldId id="491" r:id="rId22"/>
    <p:sldId id="477" r:id="rId23"/>
    <p:sldId id="478" r:id="rId24"/>
    <p:sldId id="479" r:id="rId25"/>
    <p:sldId id="480" r:id="rId26"/>
    <p:sldId id="484" r:id="rId27"/>
    <p:sldId id="485" r:id="rId28"/>
    <p:sldId id="493" r:id="rId29"/>
    <p:sldId id="513" r:id="rId30"/>
    <p:sldId id="474" r:id="rId31"/>
  </p:sldIdLst>
  <p:sldSz cx="9144000" cy="5143500" type="screen16x9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8" userDrawn="1">
          <p15:clr>
            <a:srgbClr val="A4A3A4"/>
          </p15:clr>
        </p15:guide>
        <p15:guide id="3" orient="horz" pos="214">
          <p15:clr>
            <a:srgbClr val="A4A3A4"/>
          </p15:clr>
        </p15:guide>
        <p15:guide id="4" pos="2880">
          <p15:clr>
            <a:srgbClr val="A4A3A4"/>
          </p15:clr>
        </p15:guide>
        <p15:guide id="5" orient="horz" pos="123">
          <p15:clr>
            <a:srgbClr val="A4A3A4"/>
          </p15:clr>
        </p15:guide>
        <p15:guide id="6" pos="56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663300"/>
    <a:srgbClr val="D60093"/>
    <a:srgbClr val="A80000"/>
    <a:srgbClr val="006600"/>
    <a:srgbClr val="000066"/>
    <a:srgbClr val="66CCFF"/>
    <a:srgbClr val="FF3399"/>
    <a:srgbClr val="A4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2" autoAdjust="0"/>
    <p:restoredTop sz="89681" autoAdjust="0"/>
  </p:normalViewPr>
  <p:slideViewPr>
    <p:cSldViewPr showGuides="1">
      <p:cViewPr varScale="1">
        <p:scale>
          <a:sx n="100" d="100"/>
          <a:sy n="100" d="100"/>
        </p:scale>
        <p:origin x="250" y="58"/>
      </p:cViewPr>
      <p:guideLst>
        <p:guide pos="158"/>
        <p:guide orient="horz" pos="214"/>
        <p:guide pos="2880"/>
        <p:guide orient="horz" pos="123"/>
        <p:guide pos="56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46" d="100"/>
          <a:sy n="46" d="100"/>
        </p:scale>
        <p:origin x="2736" y="53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68AA3-0B29-40E1-A60B-28E0CAA458FD}" type="datetimeFigureOut">
              <a:rPr lang="en-SG" smtClean="0"/>
              <a:t>23/2/2018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SG"/>
              <a:t>Filename: BCa-God'sEnd-TimePurpose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9C7C4-6877-4C6E-82B3-747D350FEC2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9650020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378F1-9808-4A22-B963-D2C02E82ACE9}" type="datetimeFigureOut">
              <a:rPr lang="en-SG" smtClean="0"/>
              <a:t>23/2/2018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SG"/>
              <a:t>Filename: BCa-God'sEnd-TimePurpose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4F5C9-AE02-4A46-84F5-74806F7558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9968746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Filename: BCa-God'sEnd-TimePurpose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F5C9-AE02-4A46-84F5-74806F755808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57728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tabLst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Filename: BCa-God'sEnd-TimePurpose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F5C9-AE02-4A46-84F5-74806F755808}" type="slidenum">
              <a:rPr lang="en-SG" smtClean="0"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50261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Filename: BCa-God'sEnd-TimePurpose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F5C9-AE02-4A46-84F5-74806F755808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3243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Filename: BCa-God'sEnd-TimePurpose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F5C9-AE02-4A46-84F5-74806F755808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01911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Filename: BCa-God'sEnd-TimePurpose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F5C9-AE02-4A46-84F5-74806F755808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11929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Filename: BCa-God'sEnd-TimePurpose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F5C9-AE02-4A46-84F5-74806F755808}" type="slidenum">
              <a:rPr lang="en-SG" smtClean="0"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5732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Filename: BCa-God'sEnd-TimePurpose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F5C9-AE02-4A46-84F5-74806F755808}" type="slidenum">
              <a:rPr lang="en-SG" smtClean="0"/>
              <a:t>15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44129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1200" dirty="0">
              <a:effectLst/>
              <a:latin typeface="Arial Narrow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Filename: BCa-God'sEnd-TimePurpose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F5C9-AE02-4A46-84F5-74806F755808}" type="slidenum">
              <a:rPr lang="en-SG" smtClean="0"/>
              <a:t>16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7299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Filename: BCa-God'sEnd-TimePurpose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F5C9-AE02-4A46-84F5-74806F755808}" type="slidenum">
              <a:rPr lang="en-SG" smtClean="0"/>
              <a:t>17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34540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Filename: BCa-God'sEnd-TimePurpose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F5C9-AE02-4A46-84F5-74806F755808}" type="slidenum">
              <a:rPr lang="en-SG" smtClean="0"/>
              <a:t>18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0958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Filename: BCa-God'sEnd-TimePurpose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F5C9-AE02-4A46-84F5-74806F755808}" type="slidenum">
              <a:rPr lang="en-SG" smtClean="0"/>
              <a:t>19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38159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Filename: BCa-God'sEnd-TimePurpose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F5C9-AE02-4A46-84F5-74806F755808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34540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Filename: BCa-God'sEnd-TimePurpose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F5C9-AE02-4A46-84F5-74806F755808}" type="slidenum">
              <a:rPr lang="en-SG" smtClean="0"/>
              <a:t>20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381593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Filename: BCa-God'sEnd-TimePurpose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F5C9-AE02-4A46-84F5-74806F755808}" type="slidenum">
              <a:rPr lang="en-SG" smtClean="0"/>
              <a:t>21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984999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Filename: BCa-God'sEnd-TimePurpose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F5C9-AE02-4A46-84F5-74806F755808}" type="slidenum">
              <a:rPr lang="en-SG" smtClean="0"/>
              <a:t>22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767225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Filename: BCa-God'sEnd-TimePurpose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F5C9-AE02-4A46-84F5-74806F755808}" type="slidenum">
              <a:rPr lang="en-SG" smtClean="0"/>
              <a:t>23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692791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tabLst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Filename: BCa-God'sEnd-TimePurpose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F5C9-AE02-4A46-84F5-74806F755808}" type="slidenum">
              <a:rPr lang="en-SG" smtClean="0"/>
              <a:t>24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062308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Filename: BCa-God'sEnd-TimePurpose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F5C9-AE02-4A46-84F5-74806F755808}" type="slidenum">
              <a:rPr lang="en-SG" smtClean="0"/>
              <a:t>25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749156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Filename: BCa-God'sEnd-TimePurpose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F5C9-AE02-4A46-84F5-74806F755808}" type="slidenum">
              <a:rPr lang="en-SG" smtClean="0"/>
              <a:t>26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30989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Filename: BCa-God'sEnd-TimePurpose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F5C9-AE02-4A46-84F5-74806F755808}" type="slidenum">
              <a:rPr lang="en-SG" smtClean="0"/>
              <a:t>27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011088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Filename: BCa-God'sEnd-TimePurpose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F5C9-AE02-4A46-84F5-74806F755808}" type="slidenum">
              <a:rPr lang="en-SG" smtClean="0"/>
              <a:t>28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113196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Filename: BCa-God'sEnd-TimePurpose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F5C9-AE02-4A46-84F5-74806F755808}" type="slidenum">
              <a:rPr lang="en-SG" smtClean="0"/>
              <a:t>29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84526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>
                <a:solidFill>
                  <a:prstClr val="black"/>
                </a:solidFill>
              </a:rPr>
              <a:t>Filename: BCa-God'sEnd-TimePurpose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F5C9-AE02-4A46-84F5-74806F755808}" type="slidenum">
              <a:rPr lang="en-SG" smtClean="0">
                <a:solidFill>
                  <a:prstClr val="black"/>
                </a:solidFill>
              </a:rPr>
              <a:pPr/>
              <a:t>3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70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Filename: BCa-God'sEnd-TimePurpose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F5C9-AE02-4A46-84F5-74806F755808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18395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Filename: BCa-God'sEnd-TimePurpose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F5C9-AE02-4A46-84F5-74806F755808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34540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Filename: BCa-God'sEnd-TimePurpose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F5C9-AE02-4A46-84F5-74806F755808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3805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Filename: BCa-God'sEnd-TimePurpose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F5C9-AE02-4A46-84F5-74806F755808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81702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Filename: BCa-God'sEnd-TimePurpose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F5C9-AE02-4A46-84F5-74806F755808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81702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Filename: BCa-God'sEnd-TimePurpose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F5C9-AE02-4A46-84F5-74806F755808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6518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9CB89-1DB8-4D49-8997-BCF823FDDF82}" type="datetimeFigureOut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23/2/2018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612B0-C6CA-45A8-8D0A-3957C001EC60}" type="slidenum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CE736-F388-40B9-A68E-A19D4926D768}" type="datetimeFigureOut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23/2/2018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A64E9-F712-405E-B216-303123BF00FC}" type="slidenum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85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FAAFE-AC58-4958-B89A-48CA40000880}" type="datetimeFigureOut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23/2/2018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C200A-BA1F-4B42-84BE-82AABEC85620}" type="slidenum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827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C1E8-3F22-47AD-92D5-314944CB01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D43-DA4B-4FCC-AAB9-2B25A166C652}" type="slidenum">
              <a:rPr lang="en-SG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42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C1E8-3F22-47AD-92D5-314944CB01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D43-DA4B-4FCC-AAB9-2B25A166C652}" type="slidenum">
              <a:rPr lang="en-SG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84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C1E8-3F22-47AD-92D5-314944CB01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D43-DA4B-4FCC-AAB9-2B25A166C652}" type="slidenum">
              <a:rPr lang="en-SG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266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C1E8-3F22-47AD-92D5-314944CB01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D43-DA4B-4FCC-AAB9-2B25A166C652}" type="slidenum">
              <a:rPr lang="en-SG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148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C1E8-3F22-47AD-92D5-314944CB01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D43-DA4B-4FCC-AAB9-2B25A166C652}" type="slidenum">
              <a:rPr lang="en-SG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25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C1E8-3F22-47AD-92D5-314944CB01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D43-DA4B-4FCC-AAB9-2B25A166C652}" type="slidenum">
              <a:rPr lang="en-SG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04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C1E8-3F22-47AD-92D5-314944CB01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D43-DA4B-4FCC-AAB9-2B25A166C652}" type="slidenum">
              <a:rPr lang="en-SG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359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C1E8-3F22-47AD-92D5-314944CB01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D43-DA4B-4FCC-AAB9-2B25A166C652}" type="slidenum">
              <a:rPr lang="en-SG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24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FDA6B-FF85-4FC9-9154-E3BD4625C2B4}" type="datetimeFigureOut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23/2/2018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0AFF2-BAA9-4189-AB0C-6C67620E626C}" type="slidenum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74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C1E8-3F22-47AD-92D5-314944CB01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D43-DA4B-4FCC-AAB9-2B25A166C652}" type="slidenum">
              <a:rPr lang="en-SG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63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C1E8-3F22-47AD-92D5-314944CB01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D43-DA4B-4FCC-AAB9-2B25A166C652}" type="slidenum">
              <a:rPr lang="en-SG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34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C1E8-3F22-47AD-92D5-314944CB01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D43-DA4B-4FCC-AAB9-2B25A166C652}" type="slidenum">
              <a:rPr lang="en-SG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37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4051C-8B70-4260-B13B-F1B5D634C518}" type="datetimeFigureOut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23/2/2018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30816-1403-4CCE-B6F2-B1021914609D}" type="slidenum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382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59BBD-C2A3-4A2F-BFF4-2A28CE0CE2B0}" type="datetimeFigureOut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23/2/2018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2D7CC-7B65-4F49-B15C-AE42091D567F}" type="slidenum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9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29E54-7B6D-44FD-BE67-1745795283BA}" type="datetimeFigureOut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23/2/2018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E1E-3925-4F28-98D8-399E9612DE89}" type="slidenum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51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6A0DF-23D6-4F23-BD8E-29C85BEC7531}" type="datetimeFigureOut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23/2/2018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C1236-2164-4CD3-A2A8-9658DE180367}" type="slidenum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3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1BD5B-5B8C-4410-9C1C-EA23B604D6DE}" type="datetimeFigureOut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23/2/2018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B2A33-188A-47E0-B22B-533625FB2D9C}" type="slidenum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56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46172-E668-4FC1-B970-8CDB7FB350B2}" type="datetimeFigureOut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23/2/2018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41211-09AF-4D0E-A29D-55BD772323DC}" type="slidenum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0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DEE29-03C8-4C6B-907A-73FAFEB0BD55}" type="datetimeFigureOut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23/2/2018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BD282-9B61-4C53-930F-81B630FDB96E}" type="slidenum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75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SG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9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SG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5CB312-EBC2-4672-8367-46E0606B24A3}" type="datetimeFigureOut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23/2/2018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7FD3C2-9D8B-48B5-BFC8-B019B979A06A}" type="slidenum">
              <a:rPr lang="en-S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1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C1E8-3F22-47AD-92D5-314944CB0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A9D43-DA4B-4FCC-AAB9-2B25A166C65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38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59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TextBox 4"/>
          <p:cNvSpPr txBox="1"/>
          <p:nvPr/>
        </p:nvSpPr>
        <p:spPr>
          <a:xfrm>
            <a:off x="611188" y="1635646"/>
            <a:ext cx="79928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2800" b="1" dirty="0">
                <a:solidFill>
                  <a:srgbClr val="000066"/>
                </a:solidFill>
                <a:latin typeface="Arial Narrow" pitchFamily="34" charset="0"/>
              </a:rPr>
              <a:t>Proverbs 9:10 </a:t>
            </a:r>
            <a:r>
              <a:rPr lang="en-SG" sz="2800" dirty="0">
                <a:solidFill>
                  <a:prstClr val="black"/>
                </a:solidFill>
                <a:latin typeface="Arial Narrow" pitchFamily="34" charset="0"/>
              </a:rPr>
              <a:t>The fear of the LORD is </a:t>
            </a:r>
            <a:br>
              <a:rPr lang="en-SG" sz="2800" dirty="0">
                <a:solidFill>
                  <a:prstClr val="black"/>
                </a:solidFill>
                <a:latin typeface="Arial Narrow" pitchFamily="34" charset="0"/>
              </a:rPr>
            </a:br>
            <a:r>
              <a:rPr lang="en-SG" sz="2800" dirty="0">
                <a:solidFill>
                  <a:prstClr val="black"/>
                </a:solidFill>
                <a:latin typeface="Arial Narrow" pitchFamily="34" charset="0"/>
              </a:rPr>
              <a:t>the beginning of wisdom, and the knowledge </a:t>
            </a:r>
          </a:p>
          <a:p>
            <a:pPr>
              <a:tabLst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2800" dirty="0">
                <a:solidFill>
                  <a:prstClr val="black"/>
                </a:solidFill>
                <a:latin typeface="Arial Narrow" pitchFamily="34" charset="0"/>
              </a:rPr>
              <a:t>of the Holy One is understanding.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188" y="339725"/>
            <a:ext cx="7989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361950" algn="l"/>
                <a:tab pos="534988" algn="l"/>
                <a:tab pos="719138" algn="l"/>
                <a:tab pos="903288" algn="l"/>
                <a:tab pos="1079500" algn="l"/>
                <a:tab pos="1258888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3200" b="1" dirty="0">
                <a:latin typeface="Arial Narrow" pitchFamily="34" charset="0"/>
              </a:rPr>
              <a:t>3. 	</a:t>
            </a:r>
            <a:r>
              <a:rPr lang="en-SG" sz="3200" dirty="0">
                <a:latin typeface="Arial Narrow" pitchFamily="34" charset="0"/>
              </a:rPr>
              <a:t>Turn the </a:t>
            </a:r>
            <a:r>
              <a:rPr lang="en-SG" sz="3200" b="1" u="sng" dirty="0">
                <a:solidFill>
                  <a:srgbClr val="C00000"/>
                </a:solidFill>
                <a:latin typeface="Arial Narrow" pitchFamily="34" charset="0"/>
              </a:rPr>
              <a:t>disobedient</a:t>
            </a:r>
            <a:r>
              <a:rPr lang="en-SG" sz="3200" dirty="0">
                <a:latin typeface="Arial Narrow" pitchFamily="34" charset="0"/>
              </a:rPr>
              <a:t> to the wisdom </a:t>
            </a:r>
            <a:br>
              <a:rPr lang="en-SG" sz="3200" dirty="0">
                <a:latin typeface="Arial Narrow" pitchFamily="34" charset="0"/>
              </a:rPr>
            </a:br>
            <a:r>
              <a:rPr lang="en-SG" sz="3200" dirty="0">
                <a:latin typeface="Arial Narrow" pitchFamily="34" charset="0"/>
              </a:rPr>
              <a:t>		of the just</a:t>
            </a:r>
            <a:r>
              <a:rPr lang="en-SG" sz="3200" dirty="0" smtClean="0">
                <a:latin typeface="Arial Narrow" pitchFamily="34" charset="0"/>
              </a:rPr>
              <a:t>.</a:t>
            </a:r>
            <a:r>
              <a:rPr lang="en-US" sz="3200" dirty="0">
                <a:latin typeface="Arial Narrow" panose="020B0606020202030204" pitchFamily="34" charset="0"/>
              </a:rPr>
              <a:t>	- </a:t>
            </a:r>
            <a:r>
              <a:rPr lang="en-US" sz="3200" b="1" dirty="0">
                <a:solidFill>
                  <a:srgbClr val="000066"/>
                </a:solidFill>
                <a:latin typeface="Arial Narrow" panose="020B0606020202030204" pitchFamily="34" charset="0"/>
              </a:rPr>
              <a:t>Luke 1:17c</a:t>
            </a:r>
            <a:endParaRPr lang="en-SG" sz="3200" dirty="0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825" y="3123243"/>
            <a:ext cx="8642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2800" b="1" dirty="0" smtClean="0">
                <a:solidFill>
                  <a:srgbClr val="000066"/>
                </a:solidFill>
                <a:latin typeface="Arial Narrow" pitchFamily="34" charset="0"/>
              </a:rPr>
              <a:t>Disobedient = Foolish &amp; Immature lacking Wisdom</a:t>
            </a:r>
            <a:endParaRPr lang="en-SG" sz="28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4331880"/>
            <a:ext cx="3240360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lvl="2" algn="ctr">
              <a:spcBef>
                <a:spcPts val="1200"/>
              </a:spcBef>
              <a:buSzPct val="50000"/>
              <a:tabLst>
                <a:tab pos="361950" algn="l"/>
                <a:tab pos="534988" algn="l"/>
                <a:tab pos="717550" algn="l"/>
                <a:tab pos="898525" algn="l"/>
                <a:tab pos="1079500" algn="l"/>
                <a:tab pos="1258888" algn="l"/>
                <a:tab pos="1438275" algn="l"/>
                <a:tab pos="1798638" algn="l"/>
                <a:tab pos="2159000" algn="l"/>
                <a:tab pos="2517775" algn="l"/>
                <a:tab pos="2695575" algn="l"/>
                <a:tab pos="2868613" algn="l"/>
                <a:tab pos="3043238" algn="l"/>
              </a:tabLst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Manipur - Tim P’s son; Peter L</a:t>
            </a:r>
            <a:endParaRPr lang="en-SG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825" y="3706058"/>
            <a:ext cx="8642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2800" b="1" dirty="0" smtClean="0">
                <a:solidFill>
                  <a:srgbClr val="FF0000"/>
                </a:solidFill>
                <a:latin typeface="Arial Narrow" pitchFamily="34" charset="0"/>
              </a:rPr>
              <a:t>Every act of disobedience is unjust</a:t>
            </a:r>
            <a:endParaRPr lang="en-SG"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4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TextBox 4"/>
          <p:cNvSpPr txBox="1"/>
          <p:nvPr/>
        </p:nvSpPr>
        <p:spPr>
          <a:xfrm>
            <a:off x="611188" y="339725"/>
            <a:ext cx="79896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361950" algn="l"/>
                <a:tab pos="534988" algn="l"/>
                <a:tab pos="719138" algn="l"/>
                <a:tab pos="903288" algn="l"/>
                <a:tab pos="1079500" algn="l"/>
                <a:tab pos="1258888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3200" b="1" dirty="0">
                <a:latin typeface="Arial Narrow" panose="020B0606020202030204" pitchFamily="34" charset="0"/>
              </a:rPr>
              <a:t>4. 	</a:t>
            </a:r>
            <a:r>
              <a:rPr lang="en-SG" sz="3200" dirty="0">
                <a:latin typeface="Arial Narrow" pitchFamily="34" charset="0"/>
              </a:rPr>
              <a:t>Make </a:t>
            </a:r>
            <a:r>
              <a:rPr lang="en-SG" sz="3200" b="1" u="sng" dirty="0">
                <a:solidFill>
                  <a:srgbClr val="C00000"/>
                </a:solidFill>
                <a:latin typeface="Arial Narrow" pitchFamily="34" charset="0"/>
              </a:rPr>
              <a:t>ready</a:t>
            </a:r>
            <a:r>
              <a:rPr lang="en-SG" sz="3200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SG" sz="3200" dirty="0">
                <a:latin typeface="Arial Narrow" pitchFamily="34" charset="0"/>
              </a:rPr>
              <a:t>a people prepared for </a:t>
            </a:r>
            <a:br>
              <a:rPr lang="en-SG" sz="3200" dirty="0">
                <a:latin typeface="Arial Narrow" pitchFamily="34" charset="0"/>
              </a:rPr>
            </a:br>
            <a:r>
              <a:rPr lang="en-SG" sz="3200" dirty="0">
                <a:latin typeface="Arial Narrow" pitchFamily="34" charset="0"/>
              </a:rPr>
              <a:t>		the Lord - </a:t>
            </a:r>
            <a:r>
              <a:rPr lang="en-SG" sz="3200" b="1" dirty="0">
                <a:solidFill>
                  <a:srgbClr val="000066"/>
                </a:solidFill>
                <a:latin typeface="Arial Narrow" pitchFamily="34" charset="0"/>
              </a:rPr>
              <a:t>Luke 1:17d</a:t>
            </a:r>
          </a:p>
          <a:p>
            <a:pPr>
              <a:spcBef>
                <a:spcPts val="600"/>
              </a:spcBef>
              <a:tabLst>
                <a:tab pos="361950" algn="l"/>
                <a:tab pos="534988" algn="l"/>
                <a:tab pos="719138" algn="l"/>
                <a:tab pos="903288" algn="l"/>
                <a:tab pos="1079500" algn="l"/>
                <a:tab pos="1258888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US" sz="3200" dirty="0">
                <a:latin typeface="Arial Narrow" panose="020B0606020202030204" pitchFamily="34" charset="0"/>
              </a:rPr>
              <a:t>		Prepare God’s people for </a:t>
            </a:r>
            <a:br>
              <a:rPr lang="en-US" sz="3200" dirty="0">
                <a:latin typeface="Arial Narrow" panose="020B0606020202030204" pitchFamily="34" charset="0"/>
              </a:rPr>
            </a:br>
            <a:r>
              <a:rPr lang="en-US" sz="3200" dirty="0">
                <a:latin typeface="Arial Narrow" panose="020B0606020202030204" pitchFamily="34" charset="0"/>
              </a:rPr>
              <a:t>		His </a:t>
            </a:r>
            <a:r>
              <a:rPr lang="en-US" sz="3200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2</a:t>
            </a:r>
            <a:r>
              <a:rPr lang="en-US" sz="3200" b="1" u="sng" baseline="30000" dirty="0">
                <a:solidFill>
                  <a:srgbClr val="C00000"/>
                </a:solidFill>
                <a:latin typeface="Arial Narrow" panose="020B0606020202030204" pitchFamily="34" charset="0"/>
              </a:rPr>
              <a:t>nd</a:t>
            </a:r>
            <a:r>
              <a:rPr lang="en-US" sz="3200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 Coming</a:t>
            </a:r>
            <a:r>
              <a:rPr lang="en-US" sz="3200" dirty="0">
                <a:latin typeface="Arial Narrow" panose="020B0606020202030204" pitchFamily="34" charset="0"/>
              </a:rPr>
              <a:t>.</a:t>
            </a:r>
          </a:p>
          <a:p>
            <a:pPr>
              <a:spcBef>
                <a:spcPts val="600"/>
              </a:spcBef>
              <a:tabLst>
                <a:tab pos="361950" algn="l"/>
                <a:tab pos="534988" algn="l"/>
                <a:tab pos="719138" algn="l"/>
                <a:tab pos="903288" algn="l"/>
                <a:tab pos="1079500" algn="l"/>
                <a:tab pos="1258888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US" sz="3200" b="1" dirty="0">
                <a:latin typeface="Arial Narrow" panose="020B0606020202030204" pitchFamily="34" charset="0"/>
              </a:rPr>
              <a:t>		A. 	</a:t>
            </a:r>
            <a:r>
              <a:rPr lang="en-US" sz="3200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Anchor</a:t>
            </a:r>
            <a:r>
              <a:rPr lang="en-US" sz="3200" dirty="0">
                <a:latin typeface="Arial Narrow" panose="020B0606020202030204" pitchFamily="34" charset="0"/>
              </a:rPr>
              <a:t> them in the </a:t>
            </a:r>
            <a:r>
              <a:rPr lang="en-US" sz="3200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Word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br>
              <a:rPr lang="en-US" sz="3200" dirty="0">
                <a:latin typeface="Arial Narrow" panose="020B0606020202030204" pitchFamily="34" charset="0"/>
              </a:rPr>
            </a:br>
            <a:r>
              <a:rPr lang="en-US" sz="3200" dirty="0">
                <a:latin typeface="Arial Narrow" panose="020B0606020202030204" pitchFamily="34" charset="0"/>
              </a:rPr>
              <a:t>					for </a:t>
            </a:r>
            <a:r>
              <a:rPr lang="en-US" sz="3200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wisdom</a:t>
            </a:r>
            <a:r>
              <a:rPr lang="en-US" sz="3200" dirty="0">
                <a:latin typeface="Arial Narrow" panose="020B0606020202030204" pitchFamily="34" charset="0"/>
              </a:rPr>
              <a:t> to grow </a:t>
            </a:r>
            <a:r>
              <a:rPr lang="en-US" sz="3200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faith</a:t>
            </a:r>
            <a:r>
              <a:rPr lang="en-US" sz="3200" dirty="0">
                <a:latin typeface="Arial Narrow" panose="020B0606020202030204" pitchFamily="34" charset="0"/>
              </a:rPr>
              <a:t> to </a:t>
            </a:r>
            <a:r>
              <a:rPr lang="en-US" sz="3200" dirty="0" smtClean="0">
                <a:latin typeface="Arial Narrow" panose="020B0606020202030204" pitchFamily="34" charset="0"/>
              </a:rPr>
              <a:t>thrive </a:t>
            </a:r>
            <a:r>
              <a:rPr lang="en-US" sz="3200" dirty="0">
                <a:latin typeface="Arial Narrow" panose="020B0606020202030204" pitchFamily="34" charset="0"/>
              </a:rPr>
              <a:t/>
            </a:r>
            <a:br>
              <a:rPr lang="en-US" sz="3200" dirty="0">
                <a:latin typeface="Arial Narrow" panose="020B0606020202030204" pitchFamily="34" charset="0"/>
              </a:rPr>
            </a:br>
            <a:r>
              <a:rPr lang="en-US" sz="3200" dirty="0">
                <a:latin typeface="Arial Narrow" panose="020B0606020202030204" pitchFamily="34" charset="0"/>
              </a:rPr>
              <a:t>					in turbulent end-times.</a:t>
            </a:r>
            <a:endParaRPr lang="en-SG" sz="3200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944" y="4155926"/>
            <a:ext cx="3240360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lvl="2" algn="ctr">
              <a:spcBef>
                <a:spcPts val="1200"/>
              </a:spcBef>
              <a:buSzPct val="50000"/>
              <a:tabLst>
                <a:tab pos="361950" algn="l"/>
                <a:tab pos="534988" algn="l"/>
                <a:tab pos="717550" algn="l"/>
                <a:tab pos="898525" algn="l"/>
                <a:tab pos="1079500" algn="l"/>
                <a:tab pos="1258888" algn="l"/>
                <a:tab pos="1438275" algn="l"/>
                <a:tab pos="1798638" algn="l"/>
                <a:tab pos="2159000" algn="l"/>
                <a:tab pos="2517775" algn="l"/>
                <a:tab pos="2695575" algn="l"/>
                <a:tab pos="2868613" algn="l"/>
                <a:tab pos="3043238" algn="l"/>
              </a:tabLst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Laws &amp; Principles of Life</a:t>
            </a:r>
            <a:endParaRPr lang="en-SG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47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2427734"/>
            <a:ext cx="86409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2800" b="1" dirty="0">
                <a:solidFill>
                  <a:srgbClr val="FFFF00"/>
                </a:solidFill>
                <a:latin typeface="Arial Narrow" pitchFamily="34" charset="0"/>
              </a:rPr>
              <a:t>24</a:t>
            </a:r>
            <a:r>
              <a:rPr lang="en-SG" sz="28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SG" sz="2800" dirty="0">
                <a:solidFill>
                  <a:schemeClr val="bg1"/>
                </a:solidFill>
                <a:latin typeface="Arial Narrow" pitchFamily="34" charset="0"/>
              </a:rPr>
              <a:t>“Therefore whoever </a:t>
            </a:r>
            <a:r>
              <a:rPr lang="en-SG" sz="2800" b="1" u="sng" dirty="0">
                <a:solidFill>
                  <a:srgbClr val="FFFF00"/>
                </a:solidFill>
                <a:latin typeface="Arial Narrow" pitchFamily="34" charset="0"/>
              </a:rPr>
              <a:t>hears</a:t>
            </a:r>
            <a:r>
              <a:rPr lang="en-SG" sz="2800" dirty="0">
                <a:solidFill>
                  <a:schemeClr val="bg1"/>
                </a:solidFill>
                <a:latin typeface="Arial Narrow" pitchFamily="34" charset="0"/>
              </a:rPr>
              <a:t> these sayings of Mine, and </a:t>
            </a:r>
            <a:br>
              <a:rPr lang="en-SG" sz="2800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SG" sz="2800" b="1" u="sng" dirty="0">
                <a:solidFill>
                  <a:srgbClr val="FFFF00"/>
                </a:solidFill>
                <a:latin typeface="Arial Narrow" pitchFamily="34" charset="0"/>
              </a:rPr>
              <a:t>does</a:t>
            </a:r>
            <a:r>
              <a:rPr lang="en-SG" sz="2800" dirty="0">
                <a:solidFill>
                  <a:schemeClr val="bg1"/>
                </a:solidFill>
                <a:latin typeface="Arial Narrow" pitchFamily="34" charset="0"/>
              </a:rPr>
              <a:t> them, I will liken him to a </a:t>
            </a:r>
            <a:r>
              <a:rPr lang="en-SG" sz="2800" b="1" u="sng" dirty="0">
                <a:solidFill>
                  <a:srgbClr val="FFFF00"/>
                </a:solidFill>
                <a:latin typeface="Arial Narrow" pitchFamily="34" charset="0"/>
              </a:rPr>
              <a:t>wise</a:t>
            </a:r>
            <a:r>
              <a:rPr lang="en-SG" sz="2800" dirty="0">
                <a:solidFill>
                  <a:schemeClr val="bg1"/>
                </a:solidFill>
                <a:latin typeface="Arial Narrow" pitchFamily="34" charset="0"/>
              </a:rPr>
              <a:t> man who built his house </a:t>
            </a:r>
            <a:br>
              <a:rPr lang="en-SG" sz="2800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SG" sz="2800" dirty="0">
                <a:solidFill>
                  <a:schemeClr val="bg1"/>
                </a:solidFill>
                <a:latin typeface="Arial Narrow" pitchFamily="34" charset="0"/>
              </a:rPr>
              <a:t>on the </a:t>
            </a:r>
            <a:r>
              <a:rPr lang="en-SG" sz="2800" b="1" u="sng" dirty="0">
                <a:solidFill>
                  <a:srgbClr val="FFFF00"/>
                </a:solidFill>
                <a:latin typeface="Arial Narrow" pitchFamily="34" charset="0"/>
              </a:rPr>
              <a:t>rock</a:t>
            </a:r>
            <a:r>
              <a:rPr lang="en-SG" sz="2800" dirty="0">
                <a:solidFill>
                  <a:schemeClr val="bg1"/>
                </a:solidFill>
                <a:latin typeface="Arial Narrow" pitchFamily="34" charset="0"/>
              </a:rPr>
              <a:t>: </a:t>
            </a:r>
            <a:r>
              <a:rPr lang="en-SG" sz="2800" b="1" dirty="0">
                <a:solidFill>
                  <a:srgbClr val="FFFF00"/>
                </a:solidFill>
                <a:latin typeface="Arial Narrow" pitchFamily="34" charset="0"/>
              </a:rPr>
              <a:t>25 </a:t>
            </a:r>
            <a:r>
              <a:rPr lang="en-SG" sz="2800" dirty="0">
                <a:solidFill>
                  <a:schemeClr val="bg1"/>
                </a:solidFill>
                <a:latin typeface="Arial Narrow" pitchFamily="34" charset="0"/>
              </a:rPr>
              <a:t>and the </a:t>
            </a:r>
            <a:r>
              <a:rPr lang="en-SG" sz="2800" b="1" u="sng" dirty="0">
                <a:solidFill>
                  <a:srgbClr val="FFFF00"/>
                </a:solidFill>
                <a:latin typeface="Arial Narrow" pitchFamily="34" charset="0"/>
              </a:rPr>
              <a:t>rain</a:t>
            </a:r>
            <a:r>
              <a:rPr lang="en-SG" sz="2800" dirty="0">
                <a:solidFill>
                  <a:schemeClr val="bg1"/>
                </a:solidFill>
                <a:latin typeface="Arial Narrow" pitchFamily="34" charset="0"/>
              </a:rPr>
              <a:t> descended, the </a:t>
            </a:r>
            <a:r>
              <a:rPr lang="en-SG" sz="2800" b="1" u="sng" dirty="0">
                <a:solidFill>
                  <a:srgbClr val="FFFF00"/>
                </a:solidFill>
                <a:latin typeface="Arial Narrow" pitchFamily="34" charset="0"/>
              </a:rPr>
              <a:t>floods</a:t>
            </a:r>
            <a:r>
              <a:rPr lang="en-SG" sz="2800" dirty="0">
                <a:solidFill>
                  <a:schemeClr val="bg1"/>
                </a:solidFill>
                <a:latin typeface="Arial Narrow" pitchFamily="34" charset="0"/>
              </a:rPr>
              <a:t> came, </a:t>
            </a:r>
            <a:br>
              <a:rPr lang="en-SG" sz="2800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SG" sz="2800" dirty="0">
                <a:solidFill>
                  <a:schemeClr val="bg1"/>
                </a:solidFill>
                <a:latin typeface="Arial Narrow" pitchFamily="34" charset="0"/>
              </a:rPr>
              <a:t>and the </a:t>
            </a:r>
            <a:r>
              <a:rPr lang="en-SG" sz="2800" b="1" u="sng" dirty="0">
                <a:solidFill>
                  <a:srgbClr val="FFFF00"/>
                </a:solidFill>
                <a:latin typeface="Arial Narrow" pitchFamily="34" charset="0"/>
              </a:rPr>
              <a:t>winds</a:t>
            </a:r>
            <a:r>
              <a:rPr lang="en-SG" sz="2800" dirty="0">
                <a:solidFill>
                  <a:schemeClr val="bg1"/>
                </a:solidFill>
                <a:latin typeface="Arial Narrow" pitchFamily="34" charset="0"/>
              </a:rPr>
              <a:t> blew and beat on that house; and it did </a:t>
            </a:r>
            <a:r>
              <a:rPr lang="en-SG" sz="2800" b="1" u="sng" dirty="0">
                <a:solidFill>
                  <a:srgbClr val="FFFF00"/>
                </a:solidFill>
                <a:latin typeface="Arial Narrow" pitchFamily="34" charset="0"/>
              </a:rPr>
              <a:t>not fall</a:t>
            </a:r>
            <a:r>
              <a:rPr lang="en-SG" sz="2800" dirty="0">
                <a:solidFill>
                  <a:schemeClr val="bg1"/>
                </a:solidFill>
                <a:latin typeface="Arial Narrow" pitchFamily="34" charset="0"/>
              </a:rPr>
              <a:t>, for it was </a:t>
            </a:r>
            <a:r>
              <a:rPr lang="en-SG" sz="2800" b="1" u="sng" dirty="0">
                <a:solidFill>
                  <a:srgbClr val="FFFF00"/>
                </a:solidFill>
                <a:latin typeface="Arial Narrow" pitchFamily="34" charset="0"/>
              </a:rPr>
              <a:t>founded on  the rock</a:t>
            </a:r>
            <a:r>
              <a:rPr lang="en-SG" sz="2800" dirty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825" y="987574"/>
            <a:ext cx="6688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4800" b="1" dirty="0">
                <a:solidFill>
                  <a:srgbClr val="000066"/>
                </a:solidFill>
                <a:latin typeface="Arial Narrow" pitchFamily="34" charset="0"/>
              </a:rPr>
              <a:t>Matthew 7:24-25</a:t>
            </a:r>
            <a:endParaRPr lang="en-SG" sz="4800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6" y="4475896"/>
            <a:ext cx="3312368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lvl="2" algn="ctr">
              <a:spcBef>
                <a:spcPts val="1200"/>
              </a:spcBef>
              <a:buSzPct val="50000"/>
              <a:tabLst>
                <a:tab pos="361950" algn="l"/>
                <a:tab pos="534988" algn="l"/>
                <a:tab pos="717550" algn="l"/>
                <a:tab pos="898525" algn="l"/>
                <a:tab pos="1079500" algn="l"/>
                <a:tab pos="1258888" algn="l"/>
                <a:tab pos="1438275" algn="l"/>
                <a:tab pos="1798638" algn="l"/>
                <a:tab pos="2159000" algn="l"/>
                <a:tab pos="2517775" algn="l"/>
                <a:tab pos="2695575" algn="l"/>
                <a:tab pos="2868613" algn="l"/>
                <a:tab pos="3043238" algn="l"/>
              </a:tabLst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Positive Outcomes = Blessings</a:t>
            </a:r>
            <a:endParaRPr lang="en-SG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20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/>
          <p:cNvSpPr txBox="1"/>
          <p:nvPr/>
        </p:nvSpPr>
        <p:spPr>
          <a:xfrm>
            <a:off x="611188" y="1779662"/>
            <a:ext cx="79937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2800" b="1" dirty="0">
                <a:solidFill>
                  <a:srgbClr val="000066"/>
                </a:solidFill>
                <a:latin typeface="Arial Narrow" pitchFamily="34" charset="0"/>
              </a:rPr>
              <a:t>Revelation 2:4 </a:t>
            </a:r>
            <a:r>
              <a:rPr lang="en-SG" sz="2800" dirty="0">
                <a:solidFill>
                  <a:prstClr val="black"/>
                </a:solidFill>
                <a:latin typeface="Arial Narrow" pitchFamily="34" charset="0"/>
              </a:rPr>
              <a:t>Nevertheless I have this against </a:t>
            </a:r>
            <a:br>
              <a:rPr lang="en-SG" sz="2800" dirty="0">
                <a:solidFill>
                  <a:prstClr val="black"/>
                </a:solidFill>
                <a:latin typeface="Arial Narrow" pitchFamily="34" charset="0"/>
              </a:rPr>
            </a:br>
            <a:r>
              <a:rPr lang="en-SG" sz="2800" dirty="0">
                <a:solidFill>
                  <a:prstClr val="black"/>
                </a:solidFill>
                <a:latin typeface="Arial Narrow" pitchFamily="34" charset="0"/>
              </a:rPr>
              <a:t>you, that you have left </a:t>
            </a:r>
            <a:r>
              <a:rPr lang="en-SG" sz="2800" b="1" u="sng" dirty="0">
                <a:solidFill>
                  <a:srgbClr val="D60093"/>
                </a:solidFill>
                <a:latin typeface="Arial Narrow" pitchFamily="34" charset="0"/>
              </a:rPr>
              <a:t>your first love</a:t>
            </a:r>
            <a:r>
              <a:rPr lang="en-SG" sz="2800" dirty="0">
                <a:solidFill>
                  <a:prstClr val="black"/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188" y="339725"/>
            <a:ext cx="798969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361950" algn="l"/>
                <a:tab pos="534988" algn="l"/>
                <a:tab pos="719138" algn="l"/>
                <a:tab pos="903288" algn="l"/>
                <a:tab pos="1079500" algn="l"/>
                <a:tab pos="1258888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US" sz="3200" dirty="0">
                <a:latin typeface="Arial Narrow" panose="020B0606020202030204" pitchFamily="34" charset="0"/>
              </a:rPr>
              <a:t>Prepare God’s people for His </a:t>
            </a:r>
            <a:r>
              <a:rPr lang="en-US" sz="3200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2</a:t>
            </a:r>
            <a:r>
              <a:rPr lang="en-US" sz="3200" b="1" u="sng" baseline="30000" dirty="0">
                <a:solidFill>
                  <a:srgbClr val="C00000"/>
                </a:solidFill>
                <a:latin typeface="Arial Narrow" panose="020B0606020202030204" pitchFamily="34" charset="0"/>
              </a:rPr>
              <a:t>nd</a:t>
            </a:r>
            <a:r>
              <a:rPr lang="en-US" sz="3200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 Coming</a:t>
            </a:r>
            <a:r>
              <a:rPr lang="en-US" sz="3200" dirty="0">
                <a:latin typeface="Arial Narrow" panose="020B0606020202030204" pitchFamily="34" charset="0"/>
              </a:rPr>
              <a:t>.</a:t>
            </a:r>
          </a:p>
          <a:p>
            <a:pPr>
              <a:spcBef>
                <a:spcPts val="600"/>
              </a:spcBef>
              <a:tabLst>
                <a:tab pos="361950" algn="l"/>
                <a:tab pos="534988" algn="l"/>
                <a:tab pos="719138" algn="l"/>
                <a:tab pos="903288" algn="l"/>
                <a:tab pos="1079500" algn="l"/>
                <a:tab pos="1258888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US" sz="3200" b="1" dirty="0">
                <a:latin typeface="Arial Narrow" panose="020B0606020202030204" pitchFamily="34" charset="0"/>
              </a:rPr>
              <a:t>B. 	</a:t>
            </a:r>
            <a:r>
              <a:rPr lang="en-US" sz="3200" dirty="0">
                <a:latin typeface="Arial Narrow" panose="020B0606020202030204" pitchFamily="34" charset="0"/>
              </a:rPr>
              <a:t>Help them to </a:t>
            </a:r>
            <a:r>
              <a:rPr lang="en-US" sz="3200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love</a:t>
            </a:r>
            <a:r>
              <a:rPr lang="en-US" sz="3200" dirty="0">
                <a:latin typeface="Arial Narrow" panose="020B0606020202030204" pitchFamily="34" charset="0"/>
              </a:rPr>
              <a:t> God.</a:t>
            </a:r>
            <a:endParaRPr lang="en-SG" sz="3200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931790"/>
            <a:ext cx="79937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2800" b="1" dirty="0">
                <a:solidFill>
                  <a:srgbClr val="000066"/>
                </a:solidFill>
                <a:latin typeface="Arial Narrow" pitchFamily="34" charset="0"/>
              </a:rPr>
              <a:t>1 John 4:10 </a:t>
            </a:r>
            <a:r>
              <a:rPr lang="en-SG" sz="2800" dirty="0">
                <a:latin typeface="Arial Narrow" pitchFamily="34" charset="0"/>
              </a:rPr>
              <a:t>In </a:t>
            </a:r>
            <a:r>
              <a:rPr lang="en-SG" sz="2800" b="1" u="sng" dirty="0">
                <a:solidFill>
                  <a:srgbClr val="006600"/>
                </a:solidFill>
                <a:latin typeface="Arial Narrow" pitchFamily="34" charset="0"/>
              </a:rPr>
              <a:t>this is love</a:t>
            </a:r>
            <a:r>
              <a:rPr lang="en-SG" sz="2800" dirty="0">
                <a:latin typeface="Arial Narrow" pitchFamily="34" charset="0"/>
              </a:rPr>
              <a:t>, </a:t>
            </a:r>
            <a:r>
              <a:rPr lang="en-SG" sz="2800" b="1" u="sng" dirty="0">
                <a:solidFill>
                  <a:srgbClr val="660066"/>
                </a:solidFill>
                <a:latin typeface="Arial Narrow" pitchFamily="34" charset="0"/>
              </a:rPr>
              <a:t>not that we loved God</a:t>
            </a:r>
            <a:r>
              <a:rPr lang="en-SG" sz="2800" dirty="0">
                <a:latin typeface="Arial Narrow" pitchFamily="34" charset="0"/>
              </a:rPr>
              <a:t>,</a:t>
            </a:r>
            <a:r>
              <a:rPr lang="en-SG" sz="2800" b="1" u="sng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br>
              <a:rPr lang="en-SG" sz="2800" b="1" u="sng" dirty="0">
                <a:solidFill>
                  <a:srgbClr val="FF0000"/>
                </a:solidFill>
                <a:latin typeface="Arial Narrow" pitchFamily="34" charset="0"/>
              </a:rPr>
            </a:br>
            <a:r>
              <a:rPr lang="en-SG" sz="2800" b="1" u="sng" dirty="0">
                <a:solidFill>
                  <a:srgbClr val="660066"/>
                </a:solidFill>
                <a:latin typeface="Arial Narrow" pitchFamily="34" charset="0"/>
              </a:rPr>
              <a:t>but that He loved us</a:t>
            </a:r>
            <a:r>
              <a:rPr lang="en-SG" sz="2800" dirty="0">
                <a:solidFill>
                  <a:srgbClr val="660066"/>
                </a:solidFill>
                <a:latin typeface="Arial Narrow" pitchFamily="34" charset="0"/>
              </a:rPr>
              <a:t> </a:t>
            </a:r>
            <a:r>
              <a:rPr lang="en-SG" sz="2800" dirty="0">
                <a:latin typeface="Arial Narrow" pitchFamily="34" charset="0"/>
              </a:rPr>
              <a:t>and sent His Son to be the </a:t>
            </a:r>
            <a:br>
              <a:rPr lang="en-SG" sz="2800" dirty="0">
                <a:latin typeface="Arial Narrow" pitchFamily="34" charset="0"/>
              </a:rPr>
            </a:br>
            <a:r>
              <a:rPr lang="en-SG" sz="2800" dirty="0">
                <a:latin typeface="Arial Narrow" pitchFamily="34" charset="0"/>
              </a:rPr>
              <a:t>propitiation for our sins.</a:t>
            </a:r>
          </a:p>
        </p:txBody>
      </p:sp>
    </p:spTree>
    <p:extLst>
      <p:ext uri="{BB962C8B-B14F-4D97-AF65-F5344CB8AC3E}">
        <p14:creationId xmlns:p14="http://schemas.microsoft.com/office/powerpoint/2010/main" val="145069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19" y="1923678"/>
            <a:ext cx="43211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36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Romans 5:5 </a:t>
            </a:r>
            <a:r>
              <a:rPr lang="en-SG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Now hope does not disappoint, because the </a:t>
            </a:r>
            <a:r>
              <a:rPr lang="en-SG" sz="32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love of God has been poured out in our hearts </a:t>
            </a:r>
            <a:r>
              <a:rPr lang="en-SG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by the Holy Spirit who was given to us.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7" y="195486"/>
            <a:ext cx="4249167" cy="1569660"/>
          </a:xfrm>
          <a:prstGeom prst="rect">
            <a:avLst/>
          </a:prstGeom>
          <a:solidFill>
            <a:srgbClr val="00660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32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Narrow" pitchFamily="34" charset="0"/>
              </a:rPr>
              <a:t>1 John 4:19 </a:t>
            </a:r>
          </a:p>
          <a:p>
            <a:pPr algn="ctr">
              <a:tabLst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3200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 Narrow" pitchFamily="34" charset="0"/>
              </a:rPr>
              <a:t>We love Him because </a:t>
            </a:r>
            <a:br>
              <a:rPr lang="en-SG" sz="3200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 Narrow" pitchFamily="34" charset="0"/>
              </a:rPr>
            </a:br>
            <a:r>
              <a:rPr lang="en-SG" sz="3200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 Narrow" pitchFamily="34" charset="0"/>
              </a:rPr>
              <a:t>He </a:t>
            </a:r>
            <a:r>
              <a:rPr lang="en-SG" sz="3200" b="1" u="sng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Arial Narrow" pitchFamily="34" charset="0"/>
              </a:rPr>
              <a:t>first</a:t>
            </a:r>
            <a:r>
              <a:rPr lang="en-SG" sz="3200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 Narrow" pitchFamily="34" charset="0"/>
              </a:rPr>
              <a:t> loved us.</a:t>
            </a:r>
          </a:p>
        </p:txBody>
      </p:sp>
    </p:spTree>
    <p:extLst>
      <p:ext uri="{BB962C8B-B14F-4D97-AF65-F5344CB8AC3E}">
        <p14:creationId xmlns:p14="http://schemas.microsoft.com/office/powerpoint/2010/main" val="51286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TextBox 5"/>
          <p:cNvSpPr txBox="1"/>
          <p:nvPr/>
        </p:nvSpPr>
        <p:spPr>
          <a:xfrm>
            <a:off x="611188" y="1779662"/>
            <a:ext cx="79930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2800" b="1" dirty="0">
                <a:solidFill>
                  <a:srgbClr val="000066"/>
                </a:solidFill>
                <a:latin typeface="Arial Narrow" pitchFamily="34" charset="0"/>
              </a:rPr>
              <a:t>1 Corinthians 15:58 </a:t>
            </a:r>
            <a:r>
              <a:rPr lang="en-SG" sz="2800" dirty="0">
                <a:solidFill>
                  <a:prstClr val="black"/>
                </a:solidFill>
                <a:latin typeface="Arial Narrow" pitchFamily="34" charset="0"/>
              </a:rPr>
              <a:t>Therefore, my beloved </a:t>
            </a:r>
            <a:br>
              <a:rPr lang="en-SG" sz="2800" dirty="0">
                <a:solidFill>
                  <a:prstClr val="black"/>
                </a:solidFill>
                <a:latin typeface="Arial Narrow" pitchFamily="34" charset="0"/>
              </a:rPr>
            </a:br>
            <a:r>
              <a:rPr lang="en-SG" sz="2800" dirty="0">
                <a:solidFill>
                  <a:prstClr val="black"/>
                </a:solidFill>
                <a:latin typeface="Arial Narrow" pitchFamily="34" charset="0"/>
              </a:rPr>
              <a:t>brethren, be </a:t>
            </a:r>
            <a:r>
              <a:rPr lang="en-SG" sz="2800" b="1" u="sng" dirty="0">
                <a:solidFill>
                  <a:srgbClr val="800000"/>
                </a:solidFill>
                <a:latin typeface="Arial Narrow" pitchFamily="34" charset="0"/>
              </a:rPr>
              <a:t>steadfast</a:t>
            </a:r>
            <a:r>
              <a:rPr lang="en-SG" sz="2800" dirty="0">
                <a:solidFill>
                  <a:prstClr val="black"/>
                </a:solidFill>
                <a:latin typeface="Arial Narrow" pitchFamily="34" charset="0"/>
              </a:rPr>
              <a:t>, </a:t>
            </a:r>
            <a:r>
              <a:rPr lang="en-SG" sz="2800" b="1" u="sng" dirty="0">
                <a:solidFill>
                  <a:srgbClr val="800080"/>
                </a:solidFill>
                <a:latin typeface="Arial Narrow" pitchFamily="34" charset="0"/>
              </a:rPr>
              <a:t>immovable</a:t>
            </a:r>
            <a:r>
              <a:rPr lang="en-SG" sz="2800" dirty="0">
                <a:solidFill>
                  <a:prstClr val="black"/>
                </a:solidFill>
                <a:latin typeface="Arial Narrow" pitchFamily="34" charset="0"/>
              </a:rPr>
              <a:t>,</a:t>
            </a:r>
            <a:r>
              <a:rPr lang="en-SG" sz="2800" b="1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n-SG" sz="3600" b="1" u="sng" dirty="0">
                <a:solidFill>
                  <a:srgbClr val="006600"/>
                </a:solidFill>
                <a:latin typeface="Arial Narrow" pitchFamily="34" charset="0"/>
              </a:rPr>
              <a:t>always </a:t>
            </a:r>
            <a:br>
              <a:rPr lang="en-SG" sz="3600" b="1" u="sng" dirty="0">
                <a:solidFill>
                  <a:srgbClr val="006600"/>
                </a:solidFill>
                <a:latin typeface="Arial Narrow" pitchFamily="34" charset="0"/>
              </a:rPr>
            </a:br>
            <a:r>
              <a:rPr lang="en-SG" sz="3600" b="1" u="sng" dirty="0">
                <a:solidFill>
                  <a:srgbClr val="006600"/>
                </a:solidFill>
                <a:latin typeface="Arial Narrow" pitchFamily="34" charset="0"/>
              </a:rPr>
              <a:t>abounding in the work of the Lord</a:t>
            </a:r>
            <a:r>
              <a:rPr lang="en-SG" sz="2800" dirty="0">
                <a:solidFill>
                  <a:prstClr val="black"/>
                </a:solidFill>
                <a:latin typeface="Arial Narrow" pitchFamily="34" charset="0"/>
              </a:rPr>
              <a:t>, </a:t>
            </a:r>
            <a:endParaRPr lang="en-SG" sz="28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>
              <a:tabLst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2800" dirty="0" smtClean="0">
                <a:solidFill>
                  <a:prstClr val="black"/>
                </a:solidFill>
                <a:latin typeface="Arial Narrow" pitchFamily="34" charset="0"/>
              </a:rPr>
              <a:t>knowing that </a:t>
            </a:r>
            <a:r>
              <a:rPr lang="en-SG" sz="2800" dirty="0">
                <a:solidFill>
                  <a:prstClr val="black"/>
                </a:solidFill>
                <a:latin typeface="Arial Narrow" pitchFamily="34" charset="0"/>
              </a:rPr>
              <a:t>your </a:t>
            </a:r>
            <a:r>
              <a:rPr lang="en-SG" sz="2800" dirty="0" err="1">
                <a:solidFill>
                  <a:prstClr val="black"/>
                </a:solidFill>
                <a:latin typeface="Arial Narrow" pitchFamily="34" charset="0"/>
              </a:rPr>
              <a:t>labor</a:t>
            </a:r>
            <a:r>
              <a:rPr lang="en-SG" sz="2800" dirty="0">
                <a:solidFill>
                  <a:prstClr val="black"/>
                </a:solidFill>
                <a:latin typeface="Arial Narrow" pitchFamily="34" charset="0"/>
              </a:rPr>
              <a:t> is not in vain in the Lord.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188" y="339725"/>
            <a:ext cx="798969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361950" algn="l"/>
                <a:tab pos="534988" algn="l"/>
                <a:tab pos="719138" algn="l"/>
                <a:tab pos="903288" algn="l"/>
                <a:tab pos="1079500" algn="l"/>
                <a:tab pos="1258888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US" sz="3200" dirty="0">
                <a:latin typeface="Arial Narrow" panose="020B0606020202030204" pitchFamily="34" charset="0"/>
              </a:rPr>
              <a:t>Prepare God’s people for His </a:t>
            </a:r>
            <a:r>
              <a:rPr lang="en-US" sz="3200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2</a:t>
            </a:r>
            <a:r>
              <a:rPr lang="en-US" sz="3200" b="1" u="sng" baseline="30000" dirty="0">
                <a:solidFill>
                  <a:srgbClr val="C00000"/>
                </a:solidFill>
                <a:latin typeface="Arial Narrow" panose="020B0606020202030204" pitchFamily="34" charset="0"/>
              </a:rPr>
              <a:t>nd</a:t>
            </a:r>
            <a:r>
              <a:rPr lang="en-US" sz="3200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 Coming</a:t>
            </a:r>
            <a:r>
              <a:rPr lang="en-US" sz="3200" dirty="0">
                <a:latin typeface="Arial Narrow" panose="020B0606020202030204" pitchFamily="34" charset="0"/>
              </a:rPr>
              <a:t>.</a:t>
            </a:r>
          </a:p>
          <a:p>
            <a:pPr>
              <a:spcBef>
                <a:spcPts val="600"/>
              </a:spcBef>
              <a:tabLst>
                <a:tab pos="361950" algn="l"/>
                <a:tab pos="534988" algn="l"/>
                <a:tab pos="719138" algn="l"/>
                <a:tab pos="903288" algn="l"/>
                <a:tab pos="1079500" algn="l"/>
                <a:tab pos="1258888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US" sz="3200" b="1" dirty="0">
                <a:latin typeface="Arial Narrow" panose="020B0606020202030204" pitchFamily="34" charset="0"/>
              </a:rPr>
              <a:t>C. 	</a:t>
            </a:r>
            <a:r>
              <a:rPr lang="en-US" sz="3200" dirty="0">
                <a:latin typeface="Arial Narrow" panose="020B0606020202030204" pitchFamily="34" charset="0"/>
              </a:rPr>
              <a:t>Facilitate their </a:t>
            </a:r>
            <a:r>
              <a:rPr lang="en-US" sz="3200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serving</a:t>
            </a:r>
            <a:r>
              <a:rPr lang="en-US" sz="3200" dirty="0">
                <a:latin typeface="Arial Narrow" panose="020B0606020202030204" pitchFamily="34" charset="0"/>
              </a:rPr>
              <a:t> God.</a:t>
            </a:r>
            <a:endParaRPr lang="en-SG" sz="3200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3971840"/>
            <a:ext cx="1224136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lvl="2" algn="ctr">
              <a:spcBef>
                <a:spcPts val="1200"/>
              </a:spcBef>
              <a:buSzPct val="50000"/>
              <a:tabLst>
                <a:tab pos="361950" algn="l"/>
                <a:tab pos="534988" algn="l"/>
                <a:tab pos="717550" algn="l"/>
                <a:tab pos="898525" algn="l"/>
                <a:tab pos="1079500" algn="l"/>
                <a:tab pos="1258888" algn="l"/>
                <a:tab pos="1438275" algn="l"/>
                <a:tab pos="1798638" algn="l"/>
                <a:tab pos="2159000" algn="l"/>
                <a:tab pos="2517775" algn="l"/>
                <a:tab pos="2695575" algn="l"/>
                <a:tab pos="2868613" algn="l"/>
                <a:tab pos="3043238" algn="l"/>
              </a:tabLst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Acts 3:6</a:t>
            </a:r>
            <a:endParaRPr lang="en-SG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9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707654"/>
            <a:ext cx="86416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4000" b="1" dirty="0">
                <a:solidFill>
                  <a:srgbClr val="000066"/>
                </a:solidFill>
                <a:latin typeface="Arial Narrow" pitchFamily="34" charset="0"/>
              </a:rPr>
              <a:t>Luke 4:18 </a:t>
            </a:r>
            <a:r>
              <a:rPr lang="en-SG" sz="3200" b="1" u="sng" dirty="0">
                <a:solidFill>
                  <a:srgbClr val="C00000"/>
                </a:solidFill>
                <a:latin typeface="Arial Narrow" pitchFamily="34" charset="0"/>
              </a:rPr>
              <a:t>The Spirit of the LORD is upon M</a:t>
            </a:r>
            <a:r>
              <a:rPr lang="en-SG" sz="3200" b="1" u="sng" dirty="0">
                <a:solidFill>
                  <a:srgbClr val="D60093"/>
                </a:solidFill>
                <a:latin typeface="Arial Narrow" pitchFamily="34" charset="0"/>
              </a:rPr>
              <a:t>e</a:t>
            </a:r>
            <a:r>
              <a:rPr lang="en-SG" sz="3200" dirty="0">
                <a:solidFill>
                  <a:prstClr val="black"/>
                </a:solidFill>
                <a:latin typeface="Arial Narrow" pitchFamily="34" charset="0"/>
              </a:rPr>
              <a:t>, because He has anointed Me to </a:t>
            </a:r>
            <a:r>
              <a:rPr lang="en-SG" sz="3200" b="1" dirty="0">
                <a:solidFill>
                  <a:srgbClr val="006600"/>
                </a:solidFill>
                <a:latin typeface="Arial Narrow" pitchFamily="34" charset="0"/>
              </a:rPr>
              <a:t>preach the gospel </a:t>
            </a:r>
            <a:r>
              <a:rPr lang="en-SG" sz="3200" dirty="0">
                <a:solidFill>
                  <a:prstClr val="black"/>
                </a:solidFill>
                <a:latin typeface="Arial Narrow" pitchFamily="34" charset="0"/>
              </a:rPr>
              <a:t/>
            </a:r>
            <a:br>
              <a:rPr lang="en-SG" sz="3200" dirty="0">
                <a:solidFill>
                  <a:prstClr val="black"/>
                </a:solidFill>
                <a:latin typeface="Arial Narrow" pitchFamily="34" charset="0"/>
              </a:rPr>
            </a:br>
            <a:r>
              <a:rPr lang="en-SG" sz="3200" dirty="0">
                <a:solidFill>
                  <a:prstClr val="black"/>
                </a:solidFill>
                <a:latin typeface="Arial Narrow" pitchFamily="34" charset="0"/>
              </a:rPr>
              <a:t>to the poor; He has sent Me to </a:t>
            </a:r>
            <a:r>
              <a:rPr lang="en-SG" sz="3200" b="1" dirty="0">
                <a:solidFill>
                  <a:srgbClr val="FF0000"/>
                </a:solidFill>
                <a:latin typeface="Arial Narrow" pitchFamily="34" charset="0"/>
              </a:rPr>
              <a:t>heal the broken-hearted</a:t>
            </a:r>
            <a:r>
              <a:rPr lang="en-SG" sz="3200" dirty="0">
                <a:solidFill>
                  <a:prstClr val="black"/>
                </a:solidFill>
                <a:latin typeface="Arial Narrow" pitchFamily="34" charset="0"/>
              </a:rPr>
              <a:t>, to proclaim </a:t>
            </a:r>
            <a:r>
              <a:rPr lang="en-SG" sz="3200" b="1" dirty="0">
                <a:solidFill>
                  <a:srgbClr val="660066"/>
                </a:solidFill>
                <a:latin typeface="Arial Narrow" pitchFamily="34" charset="0"/>
              </a:rPr>
              <a:t>liberty to the captives </a:t>
            </a:r>
            <a:r>
              <a:rPr lang="en-SG" sz="3200" dirty="0">
                <a:solidFill>
                  <a:prstClr val="black"/>
                </a:solidFill>
                <a:latin typeface="Arial Narrow" pitchFamily="34" charset="0"/>
              </a:rPr>
              <a:t>and </a:t>
            </a:r>
            <a:r>
              <a:rPr lang="en-SG" sz="3200" b="1" dirty="0">
                <a:solidFill>
                  <a:srgbClr val="A80000"/>
                </a:solidFill>
                <a:latin typeface="Arial Narrow" pitchFamily="34" charset="0"/>
              </a:rPr>
              <a:t>recovery of sight to the blind</a:t>
            </a:r>
            <a:r>
              <a:rPr lang="en-SG" sz="3200" dirty="0">
                <a:solidFill>
                  <a:prstClr val="black"/>
                </a:solidFill>
                <a:latin typeface="Arial Narrow" pitchFamily="34" charset="0"/>
              </a:rPr>
              <a:t>, to </a:t>
            </a:r>
            <a:r>
              <a:rPr lang="en-SG" sz="3200" b="1" dirty="0">
                <a:solidFill>
                  <a:srgbClr val="FF3399"/>
                </a:solidFill>
                <a:latin typeface="Arial Narrow" pitchFamily="34" charset="0"/>
              </a:rPr>
              <a:t>set at liberty those who are oppressed</a:t>
            </a:r>
            <a:r>
              <a:rPr lang="en-SG" sz="3200" dirty="0">
                <a:solidFill>
                  <a:prstClr val="black"/>
                </a:solidFill>
                <a:latin typeface="Arial Narrow" pitchFamily="34" charset="0"/>
              </a:rPr>
              <a:t>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48264" y="4472263"/>
            <a:ext cx="1368152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lvl="2" algn="ctr">
              <a:spcBef>
                <a:spcPts val="1200"/>
              </a:spcBef>
              <a:buSzPct val="50000"/>
              <a:tabLst>
                <a:tab pos="361950" algn="l"/>
                <a:tab pos="534988" algn="l"/>
                <a:tab pos="717550" algn="l"/>
                <a:tab pos="898525" algn="l"/>
                <a:tab pos="1079500" algn="l"/>
                <a:tab pos="1258888" algn="l"/>
                <a:tab pos="1438275" algn="l"/>
                <a:tab pos="1798638" algn="l"/>
                <a:tab pos="2159000" algn="l"/>
                <a:tab pos="2517775" algn="l"/>
                <a:tab pos="2695575" algn="l"/>
                <a:tab pos="2868613" algn="l"/>
                <a:tab pos="3043238" algn="l"/>
              </a:tabLst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Acts 10:38</a:t>
            </a:r>
            <a:endParaRPr lang="en-SG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188" y="339725"/>
            <a:ext cx="798969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361950" algn="l"/>
                <a:tab pos="534988" algn="l"/>
                <a:tab pos="719138" algn="l"/>
                <a:tab pos="903288" algn="l"/>
                <a:tab pos="1079500" algn="l"/>
                <a:tab pos="1258888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US" sz="3200" dirty="0">
                <a:latin typeface="Arial Narrow" panose="020B0606020202030204" pitchFamily="34" charset="0"/>
              </a:rPr>
              <a:t>Prepare God’s people for His </a:t>
            </a:r>
            <a:r>
              <a:rPr lang="en-US" sz="3200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2</a:t>
            </a:r>
            <a:r>
              <a:rPr lang="en-US" sz="3200" b="1" u="sng" baseline="30000" dirty="0">
                <a:solidFill>
                  <a:srgbClr val="C00000"/>
                </a:solidFill>
                <a:latin typeface="Arial Narrow" panose="020B0606020202030204" pitchFamily="34" charset="0"/>
              </a:rPr>
              <a:t>nd</a:t>
            </a:r>
            <a:r>
              <a:rPr lang="en-US" sz="3200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 Coming</a:t>
            </a:r>
            <a:r>
              <a:rPr lang="en-US" sz="3200" dirty="0">
                <a:latin typeface="Arial Narrow" panose="020B0606020202030204" pitchFamily="34" charset="0"/>
              </a:rPr>
              <a:t>.</a:t>
            </a:r>
          </a:p>
          <a:p>
            <a:pPr>
              <a:spcBef>
                <a:spcPts val="600"/>
              </a:spcBef>
              <a:tabLst>
                <a:tab pos="361950" algn="l"/>
                <a:tab pos="534988" algn="l"/>
                <a:tab pos="719138" algn="l"/>
                <a:tab pos="903288" algn="l"/>
                <a:tab pos="1079500" algn="l"/>
                <a:tab pos="1258888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US" sz="3200" b="1" dirty="0">
                <a:latin typeface="Arial Narrow" panose="020B0606020202030204" pitchFamily="34" charset="0"/>
              </a:rPr>
              <a:t>C. 	</a:t>
            </a:r>
            <a:r>
              <a:rPr lang="en-US" sz="3200" dirty="0">
                <a:latin typeface="Arial Narrow" panose="020B0606020202030204" pitchFamily="34" charset="0"/>
              </a:rPr>
              <a:t>Facilitate their </a:t>
            </a:r>
            <a:r>
              <a:rPr lang="en-US" sz="3200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serving</a:t>
            </a:r>
            <a:r>
              <a:rPr lang="en-US" sz="3200" dirty="0">
                <a:latin typeface="Arial Narrow" panose="020B0606020202030204" pitchFamily="34" charset="0"/>
              </a:rPr>
              <a:t> God.</a:t>
            </a:r>
            <a:endParaRPr lang="en-SG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08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50277"/>
            <a:ext cx="849788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361950" algn="l"/>
                <a:tab pos="534988" algn="l"/>
                <a:tab pos="719138" algn="l"/>
                <a:tab pos="903288" algn="l"/>
                <a:tab pos="1079500" algn="l"/>
                <a:tab pos="1258888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Luke 1:16-17 - Purpose of End-Time Church</a:t>
            </a:r>
          </a:p>
          <a:p>
            <a:pPr>
              <a:spcBef>
                <a:spcPts val="600"/>
              </a:spcBef>
              <a:tabLst>
                <a:tab pos="361950" algn="l"/>
                <a:tab pos="534988" algn="l"/>
                <a:tab pos="719138" algn="l"/>
                <a:tab pos="903288" algn="l"/>
                <a:tab pos="1079500" algn="l"/>
                <a:tab pos="1258888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en-SG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		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Reach out to our own people.</a:t>
            </a:r>
          </a:p>
          <a:p>
            <a:pPr>
              <a:spcBef>
                <a:spcPts val="600"/>
              </a:spcBef>
              <a:tabLst>
                <a:tab pos="361950" algn="l"/>
                <a:tab pos="534988" algn="l"/>
                <a:tab pos="719138" algn="l"/>
                <a:tab pos="903288" algn="l"/>
                <a:tab pos="1079500" algn="l"/>
                <a:tab pos="1258888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ii. 	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Turn the hearts of the fathers </a:t>
            </a:r>
            <a:b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		to the children.</a:t>
            </a:r>
          </a:p>
          <a:p>
            <a:pPr>
              <a:spcBef>
                <a:spcPts val="600"/>
              </a:spcBef>
              <a:tabLst>
                <a:tab pos="361950" algn="l"/>
                <a:tab pos="534988" algn="l"/>
                <a:tab pos="719138" algn="l"/>
                <a:tab pos="903288" algn="l"/>
                <a:tab pos="1079500" algn="l"/>
                <a:tab pos="1258888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iii. 	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Turn the disobedient to </a:t>
            </a:r>
            <a:b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		the wisdom of the just.</a:t>
            </a:r>
          </a:p>
          <a:p>
            <a:pPr>
              <a:spcBef>
                <a:spcPts val="600"/>
              </a:spcBef>
              <a:tabLst>
                <a:tab pos="361950" algn="l"/>
                <a:tab pos="534988" algn="l"/>
                <a:tab pos="719138" algn="l"/>
                <a:tab pos="903288" algn="l"/>
                <a:tab pos="1079500" algn="l"/>
                <a:tab pos="1258888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iv. 	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Make ready a people prepared </a:t>
            </a:r>
            <a:b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		for the Lord.</a:t>
            </a:r>
            <a:endParaRPr lang="en-SG" sz="32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341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513" y="350242"/>
            <a:ext cx="66976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3600" b="1" dirty="0">
                <a:latin typeface="Arial Narrow" pitchFamily="34" charset="0"/>
              </a:rPr>
              <a:t>How to fulfil the Purpose?</a:t>
            </a:r>
          </a:p>
          <a:p>
            <a:pPr algn="ctr">
              <a:tabLst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32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SG" sz="4400" b="1" u="sng" dirty="0">
                <a:solidFill>
                  <a:srgbClr val="C00000"/>
                </a:solidFill>
                <a:latin typeface="Arial Narrow" pitchFamily="34" charset="0"/>
              </a:rPr>
              <a:t>Qualities of Believers</a:t>
            </a:r>
            <a:r>
              <a:rPr lang="en-SG" sz="32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br>
              <a:rPr lang="en-SG" sz="3200" b="1" dirty="0">
                <a:solidFill>
                  <a:srgbClr val="C00000"/>
                </a:solidFill>
                <a:latin typeface="Arial Narrow" pitchFamily="34" charset="0"/>
              </a:rPr>
            </a:br>
            <a:r>
              <a:rPr lang="en-SG" sz="3200" dirty="0">
                <a:latin typeface="Arial Narrow" panose="020B0606020202030204" pitchFamily="34" charset="0"/>
                <a:cs typeface="Times New Roman" pitchFamily="18" charset="0"/>
              </a:rPr>
              <a:t>of the End Time Church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5513" y="2166124"/>
            <a:ext cx="68409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 dirty="0">
                <a:solidFill>
                  <a:srgbClr val="000066"/>
                </a:solidFill>
                <a:latin typeface="Arial Narrow" pitchFamily="34" charset="0"/>
              </a:rPr>
              <a:t>Luke 1:15 </a:t>
            </a:r>
            <a:r>
              <a:rPr lang="en-SG" sz="2800" dirty="0">
                <a:solidFill>
                  <a:prstClr val="black"/>
                </a:solidFill>
                <a:latin typeface="Arial Narrow" pitchFamily="34" charset="0"/>
              </a:rPr>
              <a:t>For he will be </a:t>
            </a:r>
            <a:r>
              <a:rPr lang="en-SG" sz="2800" b="1" u="sng" dirty="0">
                <a:solidFill>
                  <a:srgbClr val="660066"/>
                </a:solidFill>
                <a:latin typeface="Arial Narrow" pitchFamily="34" charset="0"/>
              </a:rPr>
              <a:t>great in the sight of the Lord</a:t>
            </a:r>
            <a:r>
              <a:rPr lang="en-SG" sz="2800" dirty="0">
                <a:solidFill>
                  <a:prstClr val="black"/>
                </a:solidFill>
                <a:latin typeface="Arial Narrow" pitchFamily="34" charset="0"/>
              </a:rPr>
              <a:t>, and shall </a:t>
            </a:r>
            <a:r>
              <a:rPr lang="en-SG" sz="2800" b="1" u="sng" dirty="0">
                <a:solidFill>
                  <a:srgbClr val="660066"/>
                </a:solidFill>
                <a:latin typeface="Arial Narrow" pitchFamily="34" charset="0"/>
              </a:rPr>
              <a:t>drink neither wine nor strong drink</a:t>
            </a:r>
            <a:r>
              <a:rPr lang="en-SG" sz="2800" dirty="0">
                <a:solidFill>
                  <a:prstClr val="black"/>
                </a:solidFill>
                <a:latin typeface="Arial Narrow" pitchFamily="34" charset="0"/>
              </a:rPr>
              <a:t>. He will also be </a:t>
            </a:r>
            <a:r>
              <a:rPr lang="en-SG" sz="2800" b="1" u="sng" dirty="0">
                <a:solidFill>
                  <a:srgbClr val="660066"/>
                </a:solidFill>
                <a:latin typeface="Arial Narrow" pitchFamily="34" charset="0"/>
              </a:rPr>
              <a:t>filled with the Holy Spirit</a:t>
            </a:r>
            <a:r>
              <a:rPr lang="en-SG" sz="2800" dirty="0">
                <a:solidFill>
                  <a:prstClr val="black"/>
                </a:solidFill>
                <a:latin typeface="Arial Narrow" pitchFamily="34" charset="0"/>
              </a:rPr>
              <a:t>, even from his mother’s womb.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5513" y="4011910"/>
            <a:ext cx="6697664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3 Critical Qualities of End-Time Believers </a:t>
            </a:r>
            <a:br>
              <a:rPr lang="en-SG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SG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 Applications -</a:t>
            </a:r>
          </a:p>
        </p:txBody>
      </p:sp>
    </p:spTree>
    <p:extLst>
      <p:ext uri="{BB962C8B-B14F-4D97-AF65-F5344CB8AC3E}">
        <p14:creationId xmlns:p14="http://schemas.microsoft.com/office/powerpoint/2010/main" val="265390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514" y="339502"/>
            <a:ext cx="66976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975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3200" b="1" dirty="0">
                <a:solidFill>
                  <a:prstClr val="black"/>
                </a:solidFill>
                <a:latin typeface="Arial Narrow" pitchFamily="34" charset="0"/>
              </a:rPr>
              <a:t>1.   </a:t>
            </a:r>
            <a:r>
              <a:rPr lang="en-SG" sz="3200" dirty="0">
                <a:solidFill>
                  <a:prstClr val="black"/>
                </a:solidFill>
                <a:latin typeface="Arial Narrow" pitchFamily="34" charset="0"/>
              </a:rPr>
              <a:t>Know we are </a:t>
            </a:r>
            <a:r>
              <a:rPr lang="en-SG" sz="3200" b="1" u="sng" dirty="0">
                <a:solidFill>
                  <a:srgbClr val="C00000"/>
                </a:solidFill>
                <a:latin typeface="Arial Narrow" pitchFamily="34" charset="0"/>
              </a:rPr>
              <a:t>significant</a:t>
            </a:r>
            <a:r>
              <a:rPr lang="en-SG" sz="3200" dirty="0">
                <a:solidFill>
                  <a:prstClr val="black"/>
                </a:solidFill>
                <a:latin typeface="Arial Narrow" pitchFamily="34" charset="0"/>
              </a:rPr>
              <a:t> in the eyes 	of the Lord. 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5513" y="1622286"/>
            <a:ext cx="66969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 dirty="0">
                <a:solidFill>
                  <a:srgbClr val="000066"/>
                </a:solidFill>
                <a:latin typeface="Arial Narrow" pitchFamily="34" charset="0"/>
              </a:rPr>
              <a:t>Luke 1:15 </a:t>
            </a:r>
            <a:r>
              <a:rPr lang="en-SG" sz="2800" dirty="0">
                <a:latin typeface="Arial Narrow" pitchFamily="34" charset="0"/>
              </a:rPr>
              <a:t>For </a:t>
            </a:r>
            <a:r>
              <a:rPr lang="en-SG" sz="2800" b="1" u="sng" dirty="0">
                <a:solidFill>
                  <a:srgbClr val="D60093"/>
                </a:solidFill>
                <a:latin typeface="Arial Narrow" pitchFamily="34" charset="0"/>
              </a:rPr>
              <a:t>he will be great in the sight of the Lord</a:t>
            </a:r>
            <a:r>
              <a:rPr lang="en-SG" sz="2800" dirty="0">
                <a:latin typeface="Arial Narrow" pitchFamily="34" charset="0"/>
              </a:rPr>
              <a:t>, </a:t>
            </a:r>
            <a:r>
              <a:rPr lang="en-SG" sz="2800" dirty="0" smtClean="0">
                <a:latin typeface="Arial Narrow" pitchFamily="34" charset="0"/>
              </a:rPr>
              <a:t>…</a:t>
            </a:r>
            <a:endParaRPr lang="en-SG" sz="2800" b="1" dirty="0">
              <a:latin typeface="Arial Narrow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580112" y="2546830"/>
            <a:ext cx="3392040" cy="2473192"/>
            <a:chOff x="5580112" y="2546830"/>
            <a:chExt cx="3392040" cy="2473192"/>
          </a:xfrm>
        </p:grpSpPr>
        <p:pic>
          <p:nvPicPr>
            <p:cNvPr id="7" name="Picture 6" descr="http://www.villageoflansing.org/how_do_i/images/howdoi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31" r="3657" b="9211"/>
            <a:stretch/>
          </p:blipFill>
          <p:spPr bwMode="auto">
            <a:xfrm>
              <a:off x="6804248" y="2546830"/>
              <a:ext cx="2167904" cy="2473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580112" y="4096692"/>
              <a:ext cx="18787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>
                <a:tabLst>
                  <a:tab pos="719138" algn="l"/>
                  <a:tab pos="1079500" algn="l"/>
                  <a:tab pos="1438275" algn="l"/>
                  <a:tab pos="1798638" algn="l"/>
                  <a:tab pos="2159000" algn="l"/>
                  <a:tab pos="2517775" algn="l"/>
                </a:tabLst>
              </a:pPr>
              <a:r>
                <a:rPr lang="en-SG" sz="5400" b="1" dirty="0">
                  <a:solidFill>
                    <a:srgbClr val="A80000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Arial Narrow" pitchFamily="34" charset="0"/>
                </a:rPr>
                <a:t>HOW</a:t>
              </a:r>
              <a:endParaRPr lang="en-SG" sz="5400" dirty="0">
                <a:solidFill>
                  <a:srgbClr val="A8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130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825" y="339725"/>
            <a:ext cx="86416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 dirty="0">
                <a:solidFill>
                  <a:schemeClr val="bg1"/>
                </a:solidFill>
                <a:latin typeface="Arial Narrow" pitchFamily="34" charset="0"/>
              </a:rPr>
              <a:t>Luke 1:15-17</a:t>
            </a:r>
          </a:p>
          <a:p>
            <a:r>
              <a:rPr lang="en-SG" sz="2800" b="1" dirty="0">
                <a:solidFill>
                  <a:schemeClr val="bg1"/>
                </a:solidFill>
                <a:latin typeface="Arial Narrow" pitchFamily="34" charset="0"/>
              </a:rPr>
              <a:t>15 </a:t>
            </a:r>
            <a:r>
              <a:rPr lang="en-SG" sz="2800" dirty="0">
                <a:solidFill>
                  <a:schemeClr val="bg1"/>
                </a:solidFill>
                <a:latin typeface="Arial Narrow" pitchFamily="34" charset="0"/>
              </a:rPr>
              <a:t>For he will be </a:t>
            </a:r>
            <a:r>
              <a:rPr lang="en-SG" sz="2800" b="1" u="sng" dirty="0">
                <a:solidFill>
                  <a:srgbClr val="FFFF00"/>
                </a:solidFill>
                <a:latin typeface="Arial Narrow" pitchFamily="34" charset="0"/>
              </a:rPr>
              <a:t>great in the sight of the Lord</a:t>
            </a:r>
            <a:r>
              <a:rPr lang="en-SG" sz="2800" dirty="0">
                <a:solidFill>
                  <a:schemeClr val="bg1"/>
                </a:solidFill>
                <a:latin typeface="Arial Narrow" pitchFamily="34" charset="0"/>
              </a:rPr>
              <a:t>, and shall </a:t>
            </a:r>
            <a:r>
              <a:rPr lang="en-SG" sz="2800" b="1" u="sng" dirty="0">
                <a:solidFill>
                  <a:srgbClr val="FFFF00"/>
                </a:solidFill>
                <a:latin typeface="Arial Narrow" pitchFamily="34" charset="0"/>
              </a:rPr>
              <a:t>drink neither wine nor strong drink</a:t>
            </a:r>
            <a:r>
              <a:rPr lang="en-SG" sz="2800" dirty="0">
                <a:solidFill>
                  <a:schemeClr val="bg1"/>
                </a:solidFill>
                <a:latin typeface="Arial Narrow" pitchFamily="34" charset="0"/>
              </a:rPr>
              <a:t>. He will also be </a:t>
            </a:r>
            <a:r>
              <a:rPr lang="en-SG" sz="2800" b="1" u="sng" dirty="0">
                <a:solidFill>
                  <a:srgbClr val="FFFF00"/>
                </a:solidFill>
                <a:latin typeface="Arial Narrow" pitchFamily="34" charset="0"/>
              </a:rPr>
              <a:t>filled with the Holy Spirit</a:t>
            </a:r>
            <a:r>
              <a:rPr lang="en-SG" sz="2800" dirty="0">
                <a:solidFill>
                  <a:schemeClr val="bg1"/>
                </a:solidFill>
                <a:latin typeface="Arial Narrow" pitchFamily="34" charset="0"/>
              </a:rPr>
              <a:t>, even from his mother’s womb. </a:t>
            </a:r>
            <a:r>
              <a:rPr lang="en-SG" sz="2800" b="1" dirty="0">
                <a:solidFill>
                  <a:schemeClr val="bg1"/>
                </a:solidFill>
                <a:latin typeface="Arial Narrow" pitchFamily="34" charset="0"/>
              </a:rPr>
              <a:t>16 </a:t>
            </a:r>
            <a:r>
              <a:rPr lang="en-SG" sz="2800" dirty="0">
                <a:solidFill>
                  <a:schemeClr val="bg1"/>
                </a:solidFill>
                <a:latin typeface="Arial Narrow" pitchFamily="34" charset="0"/>
              </a:rPr>
              <a:t>And he will turn many of the children of Israel to the Lord their God. </a:t>
            </a:r>
            <a:r>
              <a:rPr lang="en-SG" sz="2800" b="1" dirty="0">
                <a:solidFill>
                  <a:schemeClr val="bg1"/>
                </a:solidFill>
                <a:latin typeface="Arial Narrow" pitchFamily="34" charset="0"/>
              </a:rPr>
              <a:t>17 </a:t>
            </a:r>
            <a:r>
              <a:rPr lang="en-SG" sz="2800" dirty="0">
                <a:solidFill>
                  <a:schemeClr val="bg1"/>
                </a:solidFill>
                <a:latin typeface="Arial Narrow" pitchFamily="34" charset="0"/>
              </a:rPr>
              <a:t>He will also go before Him in the spirit and power of Elijah, ‘to </a:t>
            </a:r>
            <a:r>
              <a:rPr lang="en-SG" sz="2800" b="1" u="sng" dirty="0">
                <a:solidFill>
                  <a:srgbClr val="FFFF00"/>
                </a:solidFill>
                <a:latin typeface="Arial Narrow" pitchFamily="34" charset="0"/>
              </a:rPr>
              <a:t>turn the hearts of the fathers to the children</a:t>
            </a:r>
            <a:r>
              <a:rPr lang="en-SG" sz="2800" dirty="0">
                <a:solidFill>
                  <a:schemeClr val="bg1"/>
                </a:solidFill>
                <a:latin typeface="Arial Narrow" pitchFamily="34" charset="0"/>
              </a:rPr>
              <a:t>,’ and the </a:t>
            </a:r>
            <a:r>
              <a:rPr lang="en-SG" sz="2800" b="1" u="sng" dirty="0">
                <a:solidFill>
                  <a:srgbClr val="FFFF00"/>
                </a:solidFill>
                <a:latin typeface="Arial Narrow" pitchFamily="34" charset="0"/>
              </a:rPr>
              <a:t>disobedient to the wisdom of the just</a:t>
            </a:r>
            <a:r>
              <a:rPr lang="en-SG" sz="2800" dirty="0">
                <a:solidFill>
                  <a:schemeClr val="bg1"/>
                </a:solidFill>
                <a:latin typeface="Arial Narrow" pitchFamily="34" charset="0"/>
              </a:rPr>
              <a:t>, to </a:t>
            </a:r>
            <a:r>
              <a:rPr lang="en-SG" sz="2800" b="1" u="sng" dirty="0">
                <a:solidFill>
                  <a:srgbClr val="FFFF00"/>
                </a:solidFill>
                <a:latin typeface="Arial Narrow" pitchFamily="34" charset="0"/>
              </a:rPr>
              <a:t>make ready a people prepared for the Lord</a:t>
            </a:r>
            <a:r>
              <a:rPr lang="en-SG" sz="2800" dirty="0">
                <a:solidFill>
                  <a:schemeClr val="bg1"/>
                </a:solidFill>
                <a:latin typeface="Arial Narrow" pitchFamily="34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346271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514" y="339502"/>
            <a:ext cx="66976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53975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3200" b="1" dirty="0">
                <a:solidFill>
                  <a:prstClr val="black"/>
                </a:solidFill>
                <a:latin typeface="Arial Narrow" pitchFamily="34" charset="0"/>
              </a:rPr>
              <a:t>A.	</a:t>
            </a:r>
            <a:r>
              <a:rPr lang="en-SG" sz="3200" dirty="0">
                <a:solidFill>
                  <a:prstClr val="black"/>
                </a:solidFill>
                <a:latin typeface="Arial Narrow" pitchFamily="34" charset="0"/>
              </a:rPr>
              <a:t>We must be </a:t>
            </a:r>
            <a:r>
              <a:rPr lang="en-SG" sz="3200" b="1" u="sng" dirty="0">
                <a:solidFill>
                  <a:srgbClr val="C00000"/>
                </a:solidFill>
                <a:latin typeface="Arial Narrow" pitchFamily="34" charset="0"/>
              </a:rPr>
              <a:t>secured / rooted</a:t>
            </a:r>
            <a:r>
              <a:rPr lang="en-SG" sz="32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SG" sz="3200" dirty="0">
                <a:solidFill>
                  <a:prstClr val="black"/>
                </a:solidFill>
                <a:latin typeface="Arial Narrow" pitchFamily="34" charset="0"/>
              </a:rPr>
              <a:t>in 			the Father’s love.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5513" y="1635646"/>
            <a:ext cx="68409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2800" b="1" dirty="0">
                <a:solidFill>
                  <a:srgbClr val="000066"/>
                </a:solidFill>
                <a:latin typeface="Arial Narrow" pitchFamily="34" charset="0"/>
              </a:rPr>
              <a:t>1 John 2:15-16</a:t>
            </a:r>
          </a:p>
          <a:p>
            <a:pPr>
              <a:tabLst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US" sz="2800" b="1" dirty="0">
                <a:solidFill>
                  <a:srgbClr val="000066"/>
                </a:solidFill>
                <a:latin typeface="Arial Narrow" pitchFamily="34" charset="0"/>
              </a:rPr>
              <a:t>15</a:t>
            </a:r>
            <a:r>
              <a:rPr lang="en-US" sz="2800" b="1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 Narrow" pitchFamily="34" charset="0"/>
              </a:rPr>
              <a:t>Do not </a:t>
            </a:r>
            <a:r>
              <a:rPr lang="en-US" sz="2800" b="1" u="sng" dirty="0">
                <a:solidFill>
                  <a:srgbClr val="660066"/>
                </a:solidFill>
                <a:latin typeface="Arial Narrow" pitchFamily="34" charset="0"/>
              </a:rPr>
              <a:t>love the world</a:t>
            </a:r>
            <a:r>
              <a:rPr lang="en-US" sz="2800" dirty="0">
                <a:solidFill>
                  <a:srgbClr val="660066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 Narrow" pitchFamily="34" charset="0"/>
              </a:rPr>
              <a:t>or the things in the world.  If anyone loves the world, the </a:t>
            </a:r>
            <a:r>
              <a:rPr lang="en-US" sz="2800" b="1" u="sng" dirty="0">
                <a:solidFill>
                  <a:srgbClr val="660066"/>
                </a:solidFill>
                <a:latin typeface="Arial Narrow" pitchFamily="34" charset="0"/>
              </a:rPr>
              <a:t>love of the Father</a:t>
            </a:r>
            <a:r>
              <a:rPr lang="en-US" sz="2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 Narrow" pitchFamily="34" charset="0"/>
              </a:rPr>
              <a:t>is not in him. </a:t>
            </a:r>
            <a:r>
              <a:rPr lang="en-US" sz="2800" b="1" dirty="0">
                <a:solidFill>
                  <a:srgbClr val="000066"/>
                </a:solidFill>
                <a:latin typeface="Arial Narrow" pitchFamily="34" charset="0"/>
              </a:rPr>
              <a:t>16</a:t>
            </a:r>
            <a:r>
              <a:rPr lang="en-US" sz="2800" b="1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 Narrow" pitchFamily="34" charset="0"/>
              </a:rPr>
              <a:t>For all that is in the world—the lust of </a:t>
            </a:r>
            <a:br>
              <a:rPr lang="en-US" sz="2800" dirty="0">
                <a:solidFill>
                  <a:prstClr val="black"/>
                </a:solidFill>
                <a:latin typeface="Arial Narrow" pitchFamily="34" charset="0"/>
              </a:rPr>
            </a:br>
            <a:r>
              <a:rPr lang="en-US" sz="2800" dirty="0">
                <a:solidFill>
                  <a:prstClr val="black"/>
                </a:solidFill>
                <a:latin typeface="Arial Narrow" pitchFamily="34" charset="0"/>
              </a:rPr>
              <a:t>the flesh, the lust of the eyes, and the pride of life—is not </a:t>
            </a:r>
            <a:r>
              <a:rPr lang="en-US" sz="2800" b="1" dirty="0">
                <a:solidFill>
                  <a:srgbClr val="660066"/>
                </a:solidFill>
                <a:latin typeface="Arial Narrow" pitchFamily="34" charset="0"/>
              </a:rPr>
              <a:t>of the Father </a:t>
            </a:r>
            <a:r>
              <a:rPr lang="en-US" sz="2800" dirty="0">
                <a:solidFill>
                  <a:prstClr val="black"/>
                </a:solidFill>
                <a:latin typeface="Arial Narrow" pitchFamily="34" charset="0"/>
              </a:rPr>
              <a:t>but is </a:t>
            </a:r>
            <a:r>
              <a:rPr lang="en-US" sz="2800" b="1" dirty="0">
                <a:solidFill>
                  <a:srgbClr val="660066"/>
                </a:solidFill>
                <a:latin typeface="Arial Narrow" pitchFamily="34" charset="0"/>
              </a:rPr>
              <a:t>of the world</a:t>
            </a:r>
            <a:r>
              <a:rPr lang="en-US" sz="2800" dirty="0">
                <a:solidFill>
                  <a:prstClr val="black"/>
                </a:solidFill>
                <a:latin typeface="Arial Narrow" pitchFamily="34" charset="0"/>
              </a:rPr>
              <a:t>.</a:t>
            </a:r>
            <a:endParaRPr lang="en-SG" sz="2800" b="1" u="sng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23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513" y="339502"/>
            <a:ext cx="6697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53975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3200" b="1" dirty="0">
                <a:solidFill>
                  <a:prstClr val="black"/>
                </a:solidFill>
                <a:latin typeface="Arial Narrow" pitchFamily="34" charset="0"/>
              </a:rPr>
              <a:t>B.	</a:t>
            </a:r>
            <a:r>
              <a:rPr lang="en-SG" sz="3200" dirty="0">
                <a:solidFill>
                  <a:prstClr val="black"/>
                </a:solidFill>
                <a:latin typeface="Arial Narrow" pitchFamily="34" charset="0"/>
              </a:rPr>
              <a:t>We must be </a:t>
            </a:r>
            <a:r>
              <a:rPr lang="en-SG" sz="3200" b="1" u="sng" dirty="0">
                <a:solidFill>
                  <a:srgbClr val="C00000"/>
                </a:solidFill>
                <a:latin typeface="Arial Narrow" pitchFamily="34" charset="0"/>
              </a:rPr>
              <a:t>perfected</a:t>
            </a:r>
            <a:r>
              <a:rPr lang="en-SG" sz="3200" b="1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n-SG" sz="3200" dirty="0">
                <a:solidFill>
                  <a:prstClr val="black"/>
                </a:solidFill>
                <a:latin typeface="Arial Narrow" pitchFamily="34" charset="0"/>
              </a:rPr>
              <a:t>in the Father’s 		love.</a:t>
            </a:r>
            <a:endParaRPr lang="en-SG" sz="3200" b="1" dirty="0">
              <a:solidFill>
                <a:srgbClr val="F79646">
                  <a:lumMod val="50000"/>
                </a:srgbClr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514" y="1635646"/>
            <a:ext cx="66976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2800" b="1" dirty="0">
                <a:solidFill>
                  <a:srgbClr val="000066"/>
                </a:solidFill>
                <a:latin typeface="Arial Narrow" pitchFamily="34" charset="0"/>
              </a:rPr>
              <a:t>1 John 4:18 </a:t>
            </a:r>
            <a:r>
              <a:rPr lang="en-US" sz="2800" dirty="0">
                <a:solidFill>
                  <a:prstClr val="black"/>
                </a:solidFill>
                <a:latin typeface="Arial Narrow" pitchFamily="34" charset="0"/>
              </a:rPr>
              <a:t>There is no fear in love; but </a:t>
            </a:r>
            <a:r>
              <a:rPr lang="en-US" sz="2800" b="1" u="sng" dirty="0">
                <a:solidFill>
                  <a:srgbClr val="006600"/>
                </a:solidFill>
                <a:latin typeface="Arial Narrow" pitchFamily="34" charset="0"/>
              </a:rPr>
              <a:t>perfect love casts out fear</a:t>
            </a:r>
            <a:r>
              <a:rPr lang="en-US" sz="2800" dirty="0">
                <a:solidFill>
                  <a:prstClr val="black"/>
                </a:solidFill>
                <a:latin typeface="Arial Narrow" pitchFamily="34" charset="0"/>
              </a:rPr>
              <a:t>, because fear involves torment. But he who fears has not been </a:t>
            </a:r>
            <a:r>
              <a:rPr lang="en-US" sz="2800" b="1" u="sng" dirty="0">
                <a:solidFill>
                  <a:srgbClr val="006600"/>
                </a:solidFill>
                <a:latin typeface="Arial Narrow" pitchFamily="34" charset="0"/>
              </a:rPr>
              <a:t>made perfect in love</a:t>
            </a:r>
            <a:r>
              <a:rPr lang="en-US" sz="2800" dirty="0">
                <a:solidFill>
                  <a:prstClr val="black"/>
                </a:solidFill>
                <a:latin typeface="Arial Narrow" pitchFamily="34" charset="0"/>
              </a:rPr>
              <a:t>.</a:t>
            </a:r>
            <a:endParaRPr lang="en-SG" sz="2800" b="1" u="sng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513" y="3670454"/>
            <a:ext cx="6697663" cy="954107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ctr">
              <a:tabLst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Continually receive &amp; experience Father’s love - Ephesians 3:14-21 -</a:t>
            </a:r>
            <a:endParaRPr lang="en-SG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01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514" y="339502"/>
            <a:ext cx="6697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53975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3200" b="1" dirty="0">
                <a:solidFill>
                  <a:prstClr val="black"/>
                </a:solidFill>
                <a:latin typeface="Arial Narrow" pitchFamily="34" charset="0"/>
              </a:rPr>
              <a:t>C.	</a:t>
            </a:r>
            <a:r>
              <a:rPr lang="en-SG" sz="3200" dirty="0">
                <a:solidFill>
                  <a:prstClr val="black"/>
                </a:solidFill>
                <a:latin typeface="Arial Narrow" pitchFamily="34" charset="0"/>
              </a:rPr>
              <a:t>We must deal with </a:t>
            </a:r>
            <a:r>
              <a:rPr lang="en-SG" sz="3200" b="1" u="sng" dirty="0">
                <a:solidFill>
                  <a:srgbClr val="C00000"/>
                </a:solidFill>
                <a:latin typeface="Arial Narrow" pitchFamily="34" charset="0"/>
              </a:rPr>
              <a:t>personal baggage</a:t>
            </a:r>
            <a:r>
              <a:rPr lang="en-SG" sz="3200" dirty="0">
                <a:latin typeface="Arial Narrow" pitchFamily="34" charset="0"/>
              </a:rPr>
              <a:t>.</a:t>
            </a:r>
            <a:endParaRPr lang="en-SG" sz="3200" b="1" u="sng" dirty="0">
              <a:solidFill>
                <a:srgbClr val="800080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513" y="1203598"/>
            <a:ext cx="66976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2800" b="1" dirty="0">
                <a:solidFill>
                  <a:srgbClr val="000066"/>
                </a:solidFill>
                <a:latin typeface="Arial Narrow" pitchFamily="34" charset="0"/>
              </a:rPr>
              <a:t>Hebrews 12:1 </a:t>
            </a:r>
            <a:r>
              <a:rPr lang="en-US" sz="2800" dirty="0">
                <a:solidFill>
                  <a:prstClr val="black"/>
                </a:solidFill>
                <a:latin typeface="Arial Narrow" pitchFamily="34" charset="0"/>
              </a:rPr>
              <a:t>Therefore we also, since we are surrounded by so great a cloud of witnesses, let us </a:t>
            </a:r>
            <a:r>
              <a:rPr lang="en-US" sz="2800" b="1" u="sng" dirty="0">
                <a:solidFill>
                  <a:srgbClr val="CC0066"/>
                </a:solidFill>
                <a:latin typeface="Arial Narrow" pitchFamily="34" charset="0"/>
              </a:rPr>
              <a:t>lay aside every weight</a:t>
            </a:r>
            <a:r>
              <a:rPr lang="en-US" sz="2800" dirty="0">
                <a:solidFill>
                  <a:prstClr val="black"/>
                </a:solidFill>
                <a:latin typeface="Arial Narrow" pitchFamily="34" charset="0"/>
              </a:rPr>
              <a:t>, and the sin which so easily ensnares us, and let us run with endurance the race that is set before us …</a:t>
            </a:r>
            <a:endParaRPr lang="en-SG" sz="2800" b="1" u="sng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38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0632" y="1338903"/>
            <a:ext cx="3754862" cy="584775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SzPct val="60000"/>
              <a:tabLst>
                <a:tab pos="457200" algn="l"/>
              </a:tabLst>
            </a:pPr>
            <a:r>
              <a:rPr lang="en-US" sz="3200" dirty="0">
                <a:solidFill>
                  <a:prstClr val="white"/>
                </a:solidFill>
                <a:latin typeface="Arial Narrow" pitchFamily="34" charset="0"/>
              </a:rPr>
              <a:t>Everything that Hinders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2120" y="3778464"/>
            <a:ext cx="3024336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SzPct val="60000"/>
              <a:tabLst>
                <a:tab pos="457200" algn="l"/>
              </a:tabLst>
            </a:pPr>
            <a:r>
              <a:rPr lang="en-US" sz="3200" dirty="0">
                <a:solidFill>
                  <a:prstClr val="white"/>
                </a:solidFill>
                <a:latin typeface="Arial Narrow" pitchFamily="34" charset="0"/>
              </a:rPr>
              <a:t>Unhealed Hurts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2200" y="1338630"/>
            <a:ext cx="2304256" cy="584775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SzPct val="60000"/>
              <a:tabLst>
                <a:tab pos="457200" algn="l"/>
              </a:tabLst>
            </a:pPr>
            <a:r>
              <a:rPr lang="en-US" sz="3200" dirty="0">
                <a:solidFill>
                  <a:prstClr val="white"/>
                </a:solidFill>
                <a:latin typeface="Arial Narrow" pitchFamily="34" charset="0"/>
              </a:rPr>
              <a:t>Unmet Needs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6570" y="3787175"/>
            <a:ext cx="3034786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SzPct val="60000"/>
              <a:tabLst>
                <a:tab pos="457200" algn="l"/>
              </a:tabLst>
            </a:pPr>
            <a:r>
              <a:rPr lang="en-US" sz="3200" dirty="0">
                <a:solidFill>
                  <a:prstClr val="white"/>
                </a:solidFill>
                <a:latin typeface="Arial Narrow" pitchFamily="34" charset="0"/>
              </a:rPr>
              <a:t>Unresolved Issues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56570" y="2635047"/>
            <a:ext cx="6117262" cy="1077218"/>
          </a:xfrm>
          <a:prstGeom prst="rect">
            <a:avLst/>
          </a:prstGeom>
          <a:solidFill>
            <a:srgbClr val="66006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SzPct val="60000"/>
              <a:tabLst>
                <a:tab pos="457200" algn="l"/>
              </a:tabLst>
            </a:pPr>
            <a:r>
              <a:rPr lang="en-US" sz="3200" dirty="0">
                <a:solidFill>
                  <a:prstClr val="white"/>
                </a:solidFill>
                <a:latin typeface="Arial Narrow" pitchFamily="34" charset="0"/>
              </a:rPr>
              <a:t>Self-Esteem / Image / Personal Significance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45421" y="1986975"/>
            <a:ext cx="6117262" cy="584775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SzPct val="60000"/>
              <a:tabLst>
                <a:tab pos="457200" algn="l"/>
              </a:tabLst>
            </a:pPr>
            <a:r>
              <a:rPr lang="en-US" sz="3200" dirty="0">
                <a:solidFill>
                  <a:prstClr val="white"/>
                </a:solidFill>
                <a:latin typeface="Arial Narrow" pitchFamily="34" charset="0"/>
              </a:rPr>
              <a:t>Nothing to prove, lose, pretend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95514" y="339502"/>
            <a:ext cx="6696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53975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3200" b="1" dirty="0">
                <a:solidFill>
                  <a:prstClr val="black"/>
                </a:solidFill>
                <a:latin typeface="Arial Narrow" pitchFamily="34" charset="0"/>
              </a:rPr>
              <a:t>C.	</a:t>
            </a:r>
            <a:r>
              <a:rPr lang="en-SG" sz="3200" dirty="0">
                <a:solidFill>
                  <a:prstClr val="black"/>
                </a:solidFill>
                <a:latin typeface="Arial Narrow" pitchFamily="34" charset="0"/>
              </a:rPr>
              <a:t>We must deal with </a:t>
            </a:r>
            <a:r>
              <a:rPr lang="en-SG" sz="3200" b="1" u="sng" dirty="0">
                <a:solidFill>
                  <a:srgbClr val="C00000"/>
                </a:solidFill>
                <a:latin typeface="Arial Narrow" pitchFamily="34" charset="0"/>
              </a:rPr>
              <a:t>personal baggage</a:t>
            </a:r>
            <a:r>
              <a:rPr lang="en-SG" sz="3200" dirty="0">
                <a:latin typeface="Arial Narrow" pitchFamily="34" charset="0"/>
              </a:rPr>
              <a:t>.</a:t>
            </a:r>
            <a:endParaRPr lang="en-SG" sz="3200" b="1" u="sng" dirty="0">
              <a:solidFill>
                <a:srgbClr val="80008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81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514" y="339725"/>
            <a:ext cx="6697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53975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3200" b="1" dirty="0">
                <a:solidFill>
                  <a:prstClr val="black"/>
                </a:solidFill>
                <a:latin typeface="Arial Narrow" pitchFamily="34" charset="0"/>
              </a:rPr>
              <a:t>2.  </a:t>
            </a:r>
            <a:r>
              <a:rPr lang="en-SG" sz="3200" b="1" dirty="0" smtClean="0">
                <a:solidFill>
                  <a:prstClr val="black"/>
                </a:solidFill>
                <a:latin typeface="Arial Narrow" pitchFamily="34" charset="0"/>
              </a:rPr>
              <a:t>	</a:t>
            </a:r>
            <a:r>
              <a:rPr lang="en-SG" sz="3200" dirty="0" smtClean="0">
                <a:solidFill>
                  <a:prstClr val="black"/>
                </a:solidFill>
                <a:latin typeface="Arial Narrow" pitchFamily="34" charset="0"/>
              </a:rPr>
              <a:t>We </a:t>
            </a:r>
            <a:r>
              <a:rPr lang="en-SG" sz="3200" dirty="0">
                <a:solidFill>
                  <a:prstClr val="black"/>
                </a:solidFill>
                <a:latin typeface="Arial Narrow" pitchFamily="34" charset="0"/>
              </a:rPr>
              <a:t>must be </a:t>
            </a:r>
            <a:r>
              <a:rPr lang="en-SG" sz="3200" b="1" u="sng" dirty="0">
                <a:solidFill>
                  <a:srgbClr val="C00000"/>
                </a:solidFill>
                <a:latin typeface="Arial Narrow" pitchFamily="34" charset="0"/>
              </a:rPr>
              <a:t>separated</a:t>
            </a:r>
            <a:r>
              <a:rPr lang="en-SG" sz="3200" dirty="0">
                <a:solidFill>
                  <a:prstClr val="black"/>
                </a:solidFill>
                <a:latin typeface="Arial Narrow" pitchFamily="34" charset="0"/>
              </a:rPr>
              <a:t>. 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5513" y="1203598"/>
            <a:ext cx="66976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 dirty="0">
                <a:solidFill>
                  <a:srgbClr val="000066"/>
                </a:solidFill>
                <a:latin typeface="Arial Narrow" pitchFamily="34" charset="0"/>
              </a:rPr>
              <a:t>Luke 1:15 </a:t>
            </a:r>
            <a:r>
              <a:rPr lang="en-SG" sz="2800" dirty="0">
                <a:latin typeface="Arial Narrow" pitchFamily="34" charset="0"/>
              </a:rPr>
              <a:t>For he will be great in the sight of </a:t>
            </a:r>
            <a:br>
              <a:rPr lang="en-SG" sz="2800" dirty="0">
                <a:latin typeface="Arial Narrow" pitchFamily="34" charset="0"/>
              </a:rPr>
            </a:br>
            <a:r>
              <a:rPr lang="en-SG" sz="2800" dirty="0">
                <a:latin typeface="Arial Narrow" pitchFamily="34" charset="0"/>
              </a:rPr>
              <a:t>the Lord, and </a:t>
            </a:r>
            <a:r>
              <a:rPr lang="en-SG" sz="2800" b="1" u="sng" dirty="0">
                <a:solidFill>
                  <a:srgbClr val="D60093"/>
                </a:solidFill>
                <a:latin typeface="Arial Narrow" pitchFamily="34" charset="0"/>
              </a:rPr>
              <a:t>shall drink neither wine nor strong drink</a:t>
            </a:r>
            <a:r>
              <a:rPr lang="en-SG" sz="2800" dirty="0">
                <a:latin typeface="Arial Narrow" pitchFamily="34" charset="0"/>
              </a:rPr>
              <a:t>. He will also be filled with </a:t>
            </a:r>
            <a:br>
              <a:rPr lang="en-SG" sz="2800" dirty="0">
                <a:latin typeface="Arial Narrow" pitchFamily="34" charset="0"/>
              </a:rPr>
            </a:br>
            <a:r>
              <a:rPr lang="en-SG" sz="2800" dirty="0">
                <a:latin typeface="Arial Narrow" pitchFamily="34" charset="0"/>
              </a:rPr>
              <a:t>the Holy Spirit, even from his mother’s womb.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44208" y="3291830"/>
            <a:ext cx="165618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lvl="2" algn="r">
              <a:spcBef>
                <a:spcPts val="1200"/>
              </a:spcBef>
              <a:buSzPct val="50000"/>
              <a:tabLst>
                <a:tab pos="361950" algn="l"/>
                <a:tab pos="534988" algn="l"/>
                <a:tab pos="717550" algn="l"/>
                <a:tab pos="898525" algn="l"/>
                <a:tab pos="1079500" algn="l"/>
                <a:tab pos="1258888" algn="l"/>
                <a:tab pos="1438275" algn="l"/>
                <a:tab pos="1798638" algn="l"/>
                <a:tab pos="2159000" algn="l"/>
                <a:tab pos="2517775" algn="l"/>
                <a:tab pos="2695575" algn="l"/>
                <a:tab pos="2868613" algn="l"/>
                <a:tab pos="3043238" algn="l"/>
              </a:tabLst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Numbers 6:2-5</a:t>
            </a:r>
            <a:endParaRPr lang="en-SG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45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514" y="339502"/>
            <a:ext cx="669766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53975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3200" b="1" dirty="0">
                <a:solidFill>
                  <a:prstClr val="black"/>
                </a:solidFill>
                <a:latin typeface="Arial Narrow" pitchFamily="34" charset="0"/>
              </a:rPr>
              <a:t>2.  </a:t>
            </a:r>
            <a:r>
              <a:rPr lang="en-SG" sz="3200" b="1" dirty="0" smtClean="0">
                <a:solidFill>
                  <a:prstClr val="black"/>
                </a:solidFill>
                <a:latin typeface="Arial Narrow" pitchFamily="34" charset="0"/>
              </a:rPr>
              <a:t>	</a:t>
            </a:r>
            <a:r>
              <a:rPr lang="en-SG" sz="3200" dirty="0" smtClean="0">
                <a:solidFill>
                  <a:prstClr val="black"/>
                </a:solidFill>
                <a:latin typeface="Arial Narrow" pitchFamily="34" charset="0"/>
              </a:rPr>
              <a:t>We </a:t>
            </a:r>
            <a:r>
              <a:rPr lang="en-SG" sz="3200" dirty="0">
                <a:solidFill>
                  <a:prstClr val="black"/>
                </a:solidFill>
                <a:latin typeface="Arial Narrow" pitchFamily="34" charset="0"/>
              </a:rPr>
              <a:t>must be </a:t>
            </a:r>
            <a:r>
              <a:rPr lang="en-SG" sz="3200" b="1" u="sng" dirty="0">
                <a:solidFill>
                  <a:srgbClr val="C00000"/>
                </a:solidFill>
                <a:latin typeface="Arial Narrow" pitchFamily="34" charset="0"/>
              </a:rPr>
              <a:t>separated</a:t>
            </a:r>
            <a:r>
              <a:rPr lang="en-SG" sz="3200" dirty="0">
                <a:solidFill>
                  <a:prstClr val="black"/>
                </a:solidFill>
                <a:latin typeface="Arial Narrow" pitchFamily="34" charset="0"/>
              </a:rPr>
              <a:t>.</a:t>
            </a:r>
          </a:p>
          <a:p>
            <a:pPr>
              <a:spcBef>
                <a:spcPts val="600"/>
              </a:spcBef>
              <a:tabLst>
                <a:tab pos="53975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3200" dirty="0">
                <a:solidFill>
                  <a:prstClr val="black"/>
                </a:solidFill>
                <a:latin typeface="Arial Narrow" pitchFamily="34" charset="0"/>
              </a:rPr>
              <a:t>	</a:t>
            </a:r>
            <a:r>
              <a:rPr lang="en-SG" sz="3200" b="1" dirty="0">
                <a:solidFill>
                  <a:srgbClr val="660066"/>
                </a:solidFill>
                <a:latin typeface="Arial Narrow" pitchFamily="34" charset="0"/>
              </a:rPr>
              <a:t>Separation FROM</a:t>
            </a:r>
            <a:r>
              <a:rPr lang="en-SG" sz="3200" dirty="0">
                <a:solidFill>
                  <a:srgbClr val="660066"/>
                </a:solidFill>
                <a:latin typeface="Arial Narrow" pitchFamily="34" charset="0"/>
              </a:rPr>
              <a:t> </a:t>
            </a:r>
            <a:r>
              <a:rPr lang="en-SG" sz="3200" dirty="0">
                <a:solidFill>
                  <a:prstClr val="black"/>
                </a:solidFill>
                <a:latin typeface="Arial Narrow" pitchFamily="34" charset="0"/>
              </a:rPr>
              <a:t>everything that 	hinders the fulfilling of God’s Purpose</a:t>
            </a:r>
          </a:p>
          <a:p>
            <a:pPr>
              <a:spcBef>
                <a:spcPts val="600"/>
              </a:spcBef>
              <a:tabLst>
                <a:tab pos="53975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3200" dirty="0">
                <a:solidFill>
                  <a:prstClr val="black"/>
                </a:solidFill>
                <a:latin typeface="Arial Narrow" pitchFamily="34" charset="0"/>
              </a:rPr>
              <a:t>	</a:t>
            </a:r>
            <a:r>
              <a:rPr lang="en-SG" sz="3200" b="1" dirty="0">
                <a:solidFill>
                  <a:srgbClr val="660066"/>
                </a:solidFill>
                <a:latin typeface="Arial Narrow" pitchFamily="34" charset="0"/>
              </a:rPr>
              <a:t>Separation TO</a:t>
            </a:r>
            <a:r>
              <a:rPr lang="en-SG" sz="3200" dirty="0">
                <a:solidFill>
                  <a:srgbClr val="660066"/>
                </a:solidFill>
                <a:latin typeface="Arial Narrow" pitchFamily="34" charset="0"/>
              </a:rPr>
              <a:t> </a:t>
            </a:r>
            <a:r>
              <a:rPr lang="en-SG" sz="3200" dirty="0">
                <a:solidFill>
                  <a:prstClr val="black"/>
                </a:solidFill>
                <a:latin typeface="Arial Narrow" pitchFamily="34" charset="0"/>
              </a:rPr>
              <a:t>everything that value-	add to the fulfilling of God’s call 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7520" y="3860343"/>
            <a:ext cx="6696173" cy="553998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SzPct val="60000"/>
              <a:tabLst>
                <a:tab pos="457200" algn="l"/>
              </a:tabLst>
            </a:pPr>
            <a:r>
              <a:rPr lang="en-US" sz="3000" dirty="0">
                <a:solidFill>
                  <a:prstClr val="white"/>
                </a:solidFill>
                <a:latin typeface="Arial Narrow" pitchFamily="34" charset="0"/>
              </a:rPr>
              <a:t>How you spend $, time, energy, resources, etc.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7521" y="3234337"/>
            <a:ext cx="6696967" cy="553998"/>
          </a:xfrm>
          <a:prstGeom prst="rect">
            <a:avLst/>
          </a:prstGeom>
          <a:solidFill>
            <a:srgbClr val="CC006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SzPct val="60000"/>
              <a:tabLst>
                <a:tab pos="457200" algn="l"/>
              </a:tabLst>
            </a:pPr>
            <a:r>
              <a:rPr lang="en-US" sz="3000" dirty="0">
                <a:solidFill>
                  <a:prstClr val="white"/>
                </a:solidFill>
                <a:latin typeface="Arial Narrow" pitchFamily="34" charset="0"/>
              </a:rPr>
              <a:t>Relationships-Activities-Hobbies-</a:t>
            </a:r>
            <a:r>
              <a:rPr lang="en-US" sz="3000" dirty="0" err="1">
                <a:solidFill>
                  <a:prstClr val="white"/>
                </a:solidFill>
                <a:latin typeface="Arial Narrow" pitchFamily="34" charset="0"/>
              </a:rPr>
              <a:t>Attitudes,etc</a:t>
            </a:r>
            <a:r>
              <a:rPr lang="en-US" sz="3000" dirty="0">
                <a:solidFill>
                  <a:prstClr val="white"/>
                </a:solidFill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199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514" y="342404"/>
            <a:ext cx="66976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53975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3200" b="1" dirty="0">
                <a:solidFill>
                  <a:prstClr val="black"/>
                </a:solidFill>
                <a:latin typeface="Arial Narrow" pitchFamily="34" charset="0"/>
              </a:rPr>
              <a:t>3.  </a:t>
            </a:r>
            <a:r>
              <a:rPr lang="en-SG" sz="3200" b="1" dirty="0" smtClean="0">
                <a:solidFill>
                  <a:prstClr val="black"/>
                </a:solidFill>
                <a:latin typeface="Arial Narrow" pitchFamily="34" charset="0"/>
              </a:rPr>
              <a:t>	</a:t>
            </a:r>
            <a:r>
              <a:rPr lang="en-SG" sz="3200" dirty="0" smtClean="0">
                <a:solidFill>
                  <a:prstClr val="black"/>
                </a:solidFill>
                <a:latin typeface="Arial Narrow" pitchFamily="34" charset="0"/>
              </a:rPr>
              <a:t>We </a:t>
            </a:r>
            <a:r>
              <a:rPr lang="en-SG" sz="3200" dirty="0">
                <a:solidFill>
                  <a:prstClr val="black"/>
                </a:solidFill>
                <a:latin typeface="Arial Narrow" pitchFamily="34" charset="0"/>
              </a:rPr>
              <a:t>must always </a:t>
            </a:r>
            <a:r>
              <a:rPr lang="en-SG" sz="3200" b="1" u="sng" dirty="0">
                <a:solidFill>
                  <a:srgbClr val="C00000"/>
                </a:solidFill>
                <a:latin typeface="Arial Narrow" pitchFamily="34" charset="0"/>
              </a:rPr>
              <a:t>surrender</a:t>
            </a:r>
            <a:r>
              <a:rPr lang="en-SG" sz="3200" dirty="0">
                <a:solidFill>
                  <a:prstClr val="black"/>
                </a:solidFill>
                <a:latin typeface="Arial Narrow" pitchFamily="34" charset="0"/>
              </a:rPr>
              <a:t> to have 	the fullness of the Spirit. 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5513" y="1635646"/>
            <a:ext cx="66976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 dirty="0">
                <a:solidFill>
                  <a:srgbClr val="000066"/>
                </a:solidFill>
                <a:latin typeface="Arial Narrow" pitchFamily="34" charset="0"/>
              </a:rPr>
              <a:t>Luke 1:15 </a:t>
            </a:r>
            <a:r>
              <a:rPr lang="en-SG" sz="2800" dirty="0">
                <a:latin typeface="Arial Narrow" pitchFamily="34" charset="0"/>
              </a:rPr>
              <a:t>For he will be great in the sight of </a:t>
            </a:r>
            <a:br>
              <a:rPr lang="en-SG" sz="2800" dirty="0">
                <a:latin typeface="Arial Narrow" pitchFamily="34" charset="0"/>
              </a:rPr>
            </a:br>
            <a:r>
              <a:rPr lang="en-SG" sz="2800" dirty="0">
                <a:latin typeface="Arial Narrow" pitchFamily="34" charset="0"/>
              </a:rPr>
              <a:t>the Lord, and shall drink neither wine nor strong drink. </a:t>
            </a:r>
            <a:r>
              <a:rPr lang="en-SG" sz="2800" b="1" u="sng" dirty="0">
                <a:solidFill>
                  <a:srgbClr val="006600"/>
                </a:solidFill>
                <a:latin typeface="Arial Narrow" pitchFamily="34" charset="0"/>
              </a:rPr>
              <a:t>He will also be filled with the Holy Spirit</a:t>
            </a:r>
            <a:r>
              <a:rPr lang="en-SG" sz="2800" dirty="0">
                <a:latin typeface="Arial Narrow" pitchFamily="34" charset="0"/>
              </a:rPr>
              <a:t>, even from his mother’s womb. </a:t>
            </a:r>
          </a:p>
        </p:txBody>
      </p:sp>
    </p:spTree>
    <p:extLst>
      <p:ext uri="{BB962C8B-B14F-4D97-AF65-F5344CB8AC3E}">
        <p14:creationId xmlns:p14="http://schemas.microsoft.com/office/powerpoint/2010/main" val="271044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514" y="339502"/>
            <a:ext cx="669766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53975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3200" b="1" dirty="0">
                <a:solidFill>
                  <a:prstClr val="black"/>
                </a:solidFill>
                <a:latin typeface="Arial Narrow" pitchFamily="34" charset="0"/>
              </a:rPr>
              <a:t>3.  </a:t>
            </a:r>
            <a:r>
              <a:rPr lang="en-SG" sz="3200" b="1" dirty="0" smtClean="0">
                <a:solidFill>
                  <a:prstClr val="black"/>
                </a:solidFill>
                <a:latin typeface="Arial Narrow" pitchFamily="34" charset="0"/>
              </a:rPr>
              <a:t>	</a:t>
            </a:r>
            <a:r>
              <a:rPr lang="en-SG" sz="3200" dirty="0" smtClean="0">
                <a:solidFill>
                  <a:prstClr val="black"/>
                </a:solidFill>
                <a:latin typeface="Arial Narrow" pitchFamily="34" charset="0"/>
              </a:rPr>
              <a:t>We </a:t>
            </a:r>
            <a:r>
              <a:rPr lang="en-SG" sz="3200" dirty="0">
                <a:solidFill>
                  <a:prstClr val="black"/>
                </a:solidFill>
                <a:latin typeface="Arial Narrow" pitchFamily="34" charset="0"/>
              </a:rPr>
              <a:t>must always </a:t>
            </a:r>
            <a:r>
              <a:rPr lang="en-SG" sz="3200" b="1" u="sng" dirty="0">
                <a:solidFill>
                  <a:srgbClr val="C00000"/>
                </a:solidFill>
                <a:latin typeface="Arial Narrow" pitchFamily="34" charset="0"/>
              </a:rPr>
              <a:t>surrender</a:t>
            </a:r>
            <a:r>
              <a:rPr lang="en-SG" sz="3200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SG" sz="3200" dirty="0">
                <a:solidFill>
                  <a:prstClr val="black"/>
                </a:solidFill>
                <a:latin typeface="Arial Narrow" pitchFamily="34" charset="0"/>
              </a:rPr>
              <a:t>to have 	the fullness of the Spirit.  </a:t>
            </a:r>
          </a:p>
          <a:p>
            <a:pPr>
              <a:spcBef>
                <a:spcPts val="600"/>
              </a:spcBef>
              <a:tabLst>
                <a:tab pos="53975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US" sz="3200" dirty="0">
                <a:solidFill>
                  <a:srgbClr val="000066"/>
                </a:solidFill>
                <a:latin typeface="Arial Narrow" pitchFamily="34" charset="0"/>
              </a:rPr>
              <a:t>	</a:t>
            </a:r>
            <a:r>
              <a:rPr lang="en-US" sz="3200" b="1" dirty="0">
                <a:solidFill>
                  <a:srgbClr val="000066"/>
                </a:solidFill>
                <a:latin typeface="Arial Narrow" pitchFamily="34" charset="0"/>
              </a:rPr>
              <a:t>v15c</a:t>
            </a:r>
            <a:r>
              <a:rPr lang="en-US" sz="3200" b="1" dirty="0">
                <a:solidFill>
                  <a:prstClr val="black"/>
                </a:solidFill>
                <a:latin typeface="Arial Narrow" pitchFamily="34" charset="0"/>
              </a:rPr>
              <a:t>	</a:t>
            </a:r>
            <a:r>
              <a:rPr lang="en-US" sz="3200" dirty="0">
                <a:solidFill>
                  <a:prstClr val="black"/>
                </a:solidFill>
                <a:latin typeface="Arial Narrow" pitchFamily="34" charset="0"/>
              </a:rPr>
              <a:t>-	</a:t>
            </a:r>
            <a:r>
              <a:rPr lang="en-US" sz="3200" dirty="0">
                <a:solidFill>
                  <a:srgbClr val="660066"/>
                </a:solidFill>
                <a:latin typeface="Arial Narrow" pitchFamily="34" charset="0"/>
              </a:rPr>
              <a:t>filled with the Spirit and Power 						of Elijah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8538" y="2772092"/>
            <a:ext cx="35996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US" sz="2800" b="1" dirty="0">
                <a:solidFill>
                  <a:srgbClr val="000066"/>
                </a:solidFill>
                <a:latin typeface="Arial Narrow" pitchFamily="34" charset="0"/>
              </a:rPr>
              <a:t>Ephesians 5:18 </a:t>
            </a:r>
            <a:r>
              <a:rPr lang="en-SG" sz="2800" dirty="0">
                <a:solidFill>
                  <a:prstClr val="black"/>
                </a:solidFill>
                <a:latin typeface="Arial Narrow" pitchFamily="34" charset="0"/>
              </a:rPr>
              <a:t>And </a:t>
            </a:r>
            <a:br>
              <a:rPr lang="en-SG" sz="2800" dirty="0">
                <a:solidFill>
                  <a:prstClr val="black"/>
                </a:solidFill>
                <a:latin typeface="Arial Narrow" pitchFamily="34" charset="0"/>
              </a:rPr>
            </a:br>
            <a:r>
              <a:rPr lang="en-SG" sz="2800" dirty="0">
                <a:solidFill>
                  <a:prstClr val="black"/>
                </a:solidFill>
                <a:latin typeface="Arial Narrow" pitchFamily="34" charset="0"/>
              </a:rPr>
              <a:t>do not be drunk with wine, in which is dissipation; but </a:t>
            </a:r>
            <a:r>
              <a:rPr lang="en-SG" sz="2800" b="1" u="sng" dirty="0">
                <a:solidFill>
                  <a:srgbClr val="D60093"/>
                </a:solidFill>
                <a:latin typeface="Arial Narrow" pitchFamily="34" charset="0"/>
              </a:rPr>
              <a:t>be filled with the Spirit</a:t>
            </a:r>
            <a:r>
              <a:rPr lang="en-SG" sz="2800" dirty="0">
                <a:latin typeface="Arial Narrow" pitchFamily="34" charset="0"/>
              </a:rPr>
              <a:t>.</a:t>
            </a:r>
            <a:endParaRPr lang="en-SG" sz="2800" b="1" dirty="0">
              <a:solidFill>
                <a:srgbClr val="800080"/>
              </a:solidFill>
              <a:latin typeface="Arial Narrow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96136" y="2573727"/>
            <a:ext cx="3096343" cy="2374287"/>
            <a:chOff x="5648691" y="2643758"/>
            <a:chExt cx="3243788" cy="2374287"/>
          </a:xfrm>
        </p:grpSpPr>
        <p:pic>
          <p:nvPicPr>
            <p:cNvPr id="2050" name="Picture 2" descr="http://ak.picdn.net/shutterstock/videos/3741377/preview/stock-footage-pouring-hot-water-on-a-tea-bag-to-make-a-mug-of-tea-disolve-to-pouring-and-stirring-milk-shot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3219822"/>
              <a:ext cx="2945904" cy="1798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648691" y="2643758"/>
              <a:ext cx="324378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tabLst>
                  <a:tab pos="719138" algn="l"/>
                  <a:tab pos="1079500" algn="l"/>
                  <a:tab pos="1438275" algn="l"/>
                  <a:tab pos="1798638" algn="l"/>
                  <a:tab pos="2159000" algn="l"/>
                  <a:tab pos="2517775" algn="l"/>
                </a:tabLst>
              </a:pPr>
              <a:r>
                <a:rPr lang="en-SG" sz="2600" b="1" i="1" dirty="0">
                  <a:solidFill>
                    <a:srgbClr val="FF0000"/>
                  </a:solidFill>
                  <a:latin typeface="Arial Narrow" pitchFamily="34" charset="0"/>
                </a:rPr>
                <a:t>[hot water in tea-bag]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841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7904" y="1419622"/>
            <a:ext cx="5185271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360363" algn="l"/>
                <a:tab pos="53975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3200" b="1" dirty="0">
                <a:solidFill>
                  <a:srgbClr val="C00000"/>
                </a:solidFill>
                <a:latin typeface="Arial Narrow" pitchFamily="34" charset="0"/>
              </a:rPr>
              <a:t>Qualities </a:t>
            </a:r>
            <a:r>
              <a:rPr lang="en-SG" sz="3200" dirty="0">
                <a:latin typeface="Arial Narrow" pitchFamily="34" charset="0"/>
              </a:rPr>
              <a:t>of End-Time Believers</a:t>
            </a:r>
          </a:p>
          <a:p>
            <a:pPr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60363" algn="l"/>
                <a:tab pos="53975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3200" dirty="0">
                <a:solidFill>
                  <a:srgbClr val="C00000"/>
                </a:solidFill>
                <a:latin typeface="Arial Narrow" pitchFamily="34" charset="0"/>
              </a:rPr>
              <a:t> Significance in the Lord</a:t>
            </a:r>
          </a:p>
          <a:p>
            <a:pPr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60363" algn="l"/>
                <a:tab pos="53975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3200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SG" sz="3200" dirty="0" smtClean="0">
                <a:solidFill>
                  <a:srgbClr val="C00000"/>
                </a:solidFill>
                <a:latin typeface="Arial Narrow" pitchFamily="34" charset="0"/>
              </a:rPr>
              <a:t>Separated to the Lord</a:t>
            </a:r>
            <a:endParaRPr lang="en-SG" sz="3200" dirty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60363" algn="l"/>
                <a:tab pos="539750" algn="l"/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3200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SG" sz="3200" dirty="0" smtClean="0">
                <a:solidFill>
                  <a:srgbClr val="C00000"/>
                </a:solidFill>
                <a:latin typeface="Arial Narrow" pitchFamily="34" charset="0"/>
              </a:rPr>
              <a:t>Surrender always to the Lord</a:t>
            </a:r>
            <a:endParaRPr lang="en-US" sz="3200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2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826" y="339502"/>
            <a:ext cx="86416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48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Would </a:t>
            </a:r>
            <a:r>
              <a:rPr lang="en-SG" sz="4800" b="1" u="sng" dirty="0">
                <a:solidFill>
                  <a:srgbClr val="C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YOU</a:t>
            </a:r>
            <a:r>
              <a:rPr lang="en-SG" sz="48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commit yourself </a:t>
            </a:r>
            <a:br>
              <a:rPr lang="en-SG" sz="48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SG" sz="48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to be an End-Time Believer</a:t>
            </a:r>
          </a:p>
          <a:p>
            <a:pPr>
              <a:tabLst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48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for the LORD?</a:t>
            </a:r>
          </a:p>
        </p:txBody>
      </p:sp>
    </p:spTree>
    <p:extLst>
      <p:ext uri="{BB962C8B-B14F-4D97-AF65-F5344CB8AC3E}">
        <p14:creationId xmlns:p14="http://schemas.microsoft.com/office/powerpoint/2010/main" val="71815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987574"/>
            <a:ext cx="554461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SG" sz="4800" b="1" dirty="0">
                <a:solidFill>
                  <a:srgbClr val="C00000"/>
                </a:solidFill>
                <a:latin typeface="Arial Narrow" pitchFamily="34" charset="0"/>
              </a:rPr>
              <a:t>Angelic Proclamation </a:t>
            </a:r>
            <a:br>
              <a:rPr lang="en-SG" sz="4800" b="1" dirty="0">
                <a:solidFill>
                  <a:srgbClr val="C00000"/>
                </a:solidFill>
                <a:latin typeface="Arial Narrow" pitchFamily="34" charset="0"/>
              </a:rPr>
            </a:br>
            <a:r>
              <a:rPr lang="en-SG" sz="4800" b="1" dirty="0">
                <a:solidFill>
                  <a:srgbClr val="C00000"/>
                </a:solidFill>
                <a:latin typeface="Arial Narrow" pitchFamily="34" charset="0"/>
              </a:rPr>
              <a:t>re John the Baptist</a:t>
            </a:r>
          </a:p>
          <a:p>
            <a:pPr algn="ctr">
              <a:spcBef>
                <a:spcPts val="1200"/>
              </a:spcBef>
            </a:pPr>
            <a:r>
              <a:rPr lang="en-SG" sz="400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Fore-Runner to Jesus’ </a:t>
            </a:r>
            <a:br>
              <a:rPr lang="en-SG" sz="400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en-SG" sz="4000" b="1" u="sng" dirty="0">
                <a:solidFill>
                  <a:srgbClr val="C00000"/>
                </a:solidFill>
                <a:latin typeface="Arial Narrow" panose="020B0606020202030204" pitchFamily="34" charset="0"/>
                <a:cs typeface="Times New Roman" pitchFamily="18" charset="0"/>
              </a:rPr>
              <a:t>First</a:t>
            </a:r>
            <a:r>
              <a:rPr lang="en-SG" sz="400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 Coming</a:t>
            </a:r>
          </a:p>
        </p:txBody>
      </p:sp>
    </p:spTree>
    <p:extLst>
      <p:ext uri="{BB962C8B-B14F-4D97-AF65-F5344CB8AC3E}">
        <p14:creationId xmlns:p14="http://schemas.microsoft.com/office/powerpoint/2010/main" val="310502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825" y="339725"/>
            <a:ext cx="864235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Applications for us </a:t>
            </a:r>
            <a:b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 End-Time Believers </a:t>
            </a:r>
          </a:p>
          <a:p>
            <a:pPr>
              <a:spcBef>
                <a:spcPts val="600"/>
              </a:spcBef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Fore-Runners to Jesus’ </a:t>
            </a:r>
            <a:b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Second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Coming</a:t>
            </a:r>
            <a:endParaRPr lang="en-SG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3429456"/>
            <a:ext cx="57613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4400" b="1" i="1" dirty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The Purpose-Calling </a:t>
            </a:r>
            <a:br>
              <a:rPr lang="en-SG" sz="4400" b="1" i="1" dirty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SG" sz="4400" b="1" i="1" dirty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of the End-Time Church</a:t>
            </a:r>
          </a:p>
        </p:txBody>
      </p:sp>
    </p:spTree>
    <p:extLst>
      <p:ext uri="{BB962C8B-B14F-4D97-AF65-F5344CB8AC3E}">
        <p14:creationId xmlns:p14="http://schemas.microsoft.com/office/powerpoint/2010/main" val="277725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587" y="339502"/>
            <a:ext cx="86423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 dirty="0">
                <a:solidFill>
                  <a:schemeClr val="bg1"/>
                </a:solidFill>
                <a:latin typeface="Arial Narrow" pitchFamily="34" charset="0"/>
              </a:rPr>
              <a:t>Luke 1:16-17</a:t>
            </a:r>
          </a:p>
          <a:p>
            <a:r>
              <a:rPr lang="en-SG" sz="2800" b="1" dirty="0">
                <a:solidFill>
                  <a:schemeClr val="bg1"/>
                </a:solidFill>
                <a:latin typeface="Arial Narrow" pitchFamily="34" charset="0"/>
              </a:rPr>
              <a:t>16 </a:t>
            </a:r>
            <a:r>
              <a:rPr lang="en-SG" sz="2800" dirty="0">
                <a:solidFill>
                  <a:schemeClr val="bg1"/>
                </a:solidFill>
                <a:latin typeface="Arial Narrow" pitchFamily="34" charset="0"/>
              </a:rPr>
              <a:t>And he will </a:t>
            </a:r>
            <a:r>
              <a:rPr lang="en-SG" sz="2800" b="1" u="sng" dirty="0">
                <a:solidFill>
                  <a:srgbClr val="FFFF00"/>
                </a:solidFill>
                <a:latin typeface="Arial Narrow" pitchFamily="34" charset="0"/>
              </a:rPr>
              <a:t>turn many of the children of Israel to the Lord their God</a:t>
            </a:r>
            <a:r>
              <a:rPr lang="en-SG" sz="2800" dirty="0">
                <a:solidFill>
                  <a:schemeClr val="bg1"/>
                </a:solidFill>
                <a:latin typeface="Arial Narrow" pitchFamily="34" charset="0"/>
              </a:rPr>
              <a:t>. </a:t>
            </a:r>
            <a:r>
              <a:rPr lang="en-SG" sz="2800" b="1" dirty="0">
                <a:solidFill>
                  <a:schemeClr val="bg1"/>
                </a:solidFill>
                <a:latin typeface="Arial Narrow" pitchFamily="34" charset="0"/>
              </a:rPr>
              <a:t>17 </a:t>
            </a:r>
            <a:r>
              <a:rPr lang="en-SG" sz="2800" dirty="0">
                <a:solidFill>
                  <a:schemeClr val="bg1"/>
                </a:solidFill>
                <a:latin typeface="Arial Narrow" pitchFamily="34" charset="0"/>
              </a:rPr>
              <a:t>He will also go before Him in the spirit and power of Elijah, ‘to </a:t>
            </a:r>
            <a:r>
              <a:rPr lang="en-SG" sz="2800" b="1" u="sng" dirty="0">
                <a:solidFill>
                  <a:srgbClr val="FFFF00"/>
                </a:solidFill>
                <a:latin typeface="Arial Narrow" pitchFamily="34" charset="0"/>
              </a:rPr>
              <a:t>turn the hearts of the fathers to the children</a:t>
            </a:r>
            <a:r>
              <a:rPr lang="en-SG" sz="2800" dirty="0">
                <a:solidFill>
                  <a:schemeClr val="bg1"/>
                </a:solidFill>
                <a:latin typeface="Arial Narrow" pitchFamily="34" charset="0"/>
              </a:rPr>
              <a:t>,’ and the </a:t>
            </a:r>
            <a:r>
              <a:rPr lang="en-SG" sz="2800" b="1" u="sng" dirty="0">
                <a:solidFill>
                  <a:srgbClr val="FFFF00"/>
                </a:solidFill>
                <a:latin typeface="Arial Narrow" pitchFamily="34" charset="0"/>
              </a:rPr>
              <a:t>disobedient  to the wisdom of the just</a:t>
            </a:r>
            <a:r>
              <a:rPr lang="en-SG" sz="2800" dirty="0">
                <a:solidFill>
                  <a:schemeClr val="bg1"/>
                </a:solidFill>
                <a:latin typeface="Arial Narrow" pitchFamily="34" charset="0"/>
              </a:rPr>
              <a:t>, to </a:t>
            </a:r>
            <a:r>
              <a:rPr lang="en-SG" sz="2800" b="1" u="sng" dirty="0">
                <a:solidFill>
                  <a:srgbClr val="FFFF00"/>
                </a:solidFill>
                <a:latin typeface="Arial Narrow" pitchFamily="34" charset="0"/>
              </a:rPr>
              <a:t>make ready </a:t>
            </a:r>
            <a:br>
              <a:rPr lang="en-SG" sz="2800" b="1" u="sng" dirty="0">
                <a:solidFill>
                  <a:srgbClr val="FFFF00"/>
                </a:solidFill>
                <a:latin typeface="Arial Narrow" pitchFamily="34" charset="0"/>
              </a:rPr>
            </a:br>
            <a:r>
              <a:rPr lang="en-SG" sz="2800" b="1" u="sng" dirty="0">
                <a:solidFill>
                  <a:srgbClr val="FFFF00"/>
                </a:solidFill>
                <a:latin typeface="Arial Narrow" pitchFamily="34" charset="0"/>
              </a:rPr>
              <a:t>a people prepared for the Lord</a:t>
            </a:r>
            <a:r>
              <a:rPr lang="en-SG" sz="2800" dirty="0">
                <a:solidFill>
                  <a:schemeClr val="bg1"/>
                </a:solidFill>
                <a:latin typeface="Arial Narrow" pitchFamily="34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167735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50277"/>
            <a:ext cx="849788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361950" algn="l"/>
                <a:tab pos="534988" algn="l"/>
                <a:tab pos="719138" algn="l"/>
                <a:tab pos="903288" algn="l"/>
                <a:tab pos="1079500" algn="l"/>
                <a:tab pos="1258888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Luke 1:16-17 - Purpose of End-Time Church</a:t>
            </a:r>
          </a:p>
          <a:p>
            <a:pPr>
              <a:spcBef>
                <a:spcPts val="600"/>
              </a:spcBef>
              <a:tabLst>
                <a:tab pos="361950" algn="l"/>
                <a:tab pos="534988" algn="l"/>
                <a:tab pos="719138" algn="l"/>
                <a:tab pos="903288" algn="l"/>
                <a:tab pos="1079500" algn="l"/>
                <a:tab pos="1258888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1. 	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Reach out to our own people.</a:t>
            </a:r>
          </a:p>
          <a:p>
            <a:pPr>
              <a:spcBef>
                <a:spcPts val="600"/>
              </a:spcBef>
              <a:tabLst>
                <a:tab pos="361950" algn="l"/>
                <a:tab pos="534988" algn="l"/>
                <a:tab pos="719138" algn="l"/>
                <a:tab pos="903288" algn="l"/>
                <a:tab pos="1079500" algn="l"/>
                <a:tab pos="1258888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2. 	</a:t>
            </a:r>
            <a:r>
              <a:rPr lang="en-US" sz="3200" dirty="0"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Turn the hearts of the fathers </a:t>
            </a:r>
            <a:br>
              <a:rPr lang="en-US" sz="3200" dirty="0"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sz="3200" dirty="0"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		to the children.</a:t>
            </a:r>
          </a:p>
          <a:p>
            <a:pPr>
              <a:spcBef>
                <a:spcPts val="600"/>
              </a:spcBef>
              <a:tabLst>
                <a:tab pos="361950" algn="l"/>
                <a:tab pos="534988" algn="l"/>
                <a:tab pos="719138" algn="l"/>
                <a:tab pos="903288" algn="l"/>
                <a:tab pos="1079500" algn="l"/>
                <a:tab pos="1258888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3. 	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Turn the disobedient to </a:t>
            </a:r>
            <a:b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		the wisdom of the just.</a:t>
            </a:r>
          </a:p>
          <a:p>
            <a:pPr>
              <a:spcBef>
                <a:spcPts val="600"/>
              </a:spcBef>
              <a:tabLst>
                <a:tab pos="361950" algn="l"/>
                <a:tab pos="534988" algn="l"/>
                <a:tab pos="719138" algn="l"/>
                <a:tab pos="903288" algn="l"/>
                <a:tab pos="1079500" algn="l"/>
                <a:tab pos="1258888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4. 	</a:t>
            </a:r>
            <a:r>
              <a:rPr lang="en-US" sz="3200" dirty="0"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Make ready a people prepared </a:t>
            </a:r>
            <a:br>
              <a:rPr lang="en-US" sz="3200" dirty="0"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sz="3200" dirty="0"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		for the Lord.</a:t>
            </a:r>
            <a:endParaRPr lang="en-SG" sz="3200" b="1" dirty="0">
              <a:solidFill>
                <a:srgbClr val="F7964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225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TextBox 4"/>
          <p:cNvSpPr txBox="1"/>
          <p:nvPr/>
        </p:nvSpPr>
        <p:spPr>
          <a:xfrm>
            <a:off x="611188" y="1851670"/>
            <a:ext cx="7849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tabLst>
                <a:tab pos="361950" algn="l"/>
                <a:tab pos="534988" algn="l"/>
                <a:tab pos="719138" algn="l"/>
                <a:tab pos="903288" algn="l"/>
                <a:tab pos="1079500" algn="l"/>
                <a:tab pos="1258888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3200" b="1" dirty="0">
                <a:latin typeface="Arial Narrow" pitchFamily="34" charset="0"/>
              </a:rPr>
              <a:t>1. 	</a:t>
            </a:r>
            <a:r>
              <a:rPr lang="en-SG" sz="3200" dirty="0">
                <a:latin typeface="Arial Narrow" pitchFamily="34" charset="0"/>
              </a:rPr>
              <a:t>We must reach out to our </a:t>
            </a:r>
            <a:r>
              <a:rPr lang="en-SG" sz="3200" b="1" u="sng" dirty="0">
                <a:solidFill>
                  <a:srgbClr val="C00000"/>
                </a:solidFill>
                <a:latin typeface="Arial Narrow" pitchFamily="34" charset="0"/>
              </a:rPr>
              <a:t>own</a:t>
            </a:r>
            <a:r>
              <a:rPr lang="en-SG" sz="3200" dirty="0">
                <a:latin typeface="Arial Narrow" pitchFamily="34" charset="0"/>
              </a:rPr>
              <a:t> people </a:t>
            </a:r>
            <a:br>
              <a:rPr lang="en-SG" sz="3200" dirty="0">
                <a:latin typeface="Arial Narrow" pitchFamily="34" charset="0"/>
              </a:rPr>
            </a:br>
            <a:r>
              <a:rPr lang="en-SG" sz="3200" dirty="0">
                <a:latin typeface="Arial Narrow" pitchFamily="34" charset="0"/>
              </a:rPr>
              <a:t>		and turn them to the LORD GOD.</a:t>
            </a:r>
            <a:endParaRPr lang="en-SG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22272" y="350162"/>
            <a:ext cx="8342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2800" b="1" dirty="0">
                <a:solidFill>
                  <a:srgbClr val="000066"/>
                </a:solidFill>
                <a:latin typeface="Arial Narrow" pitchFamily="34" charset="0"/>
              </a:rPr>
              <a:t>Luke 1:16 </a:t>
            </a:r>
            <a:r>
              <a:rPr lang="en-SG" sz="2800" b="1" dirty="0">
                <a:latin typeface="Arial Narrow" pitchFamily="34" charset="0"/>
              </a:rPr>
              <a:t>… </a:t>
            </a:r>
            <a:r>
              <a:rPr lang="en-SG" sz="2800" dirty="0">
                <a:latin typeface="Arial Narrow" pitchFamily="34" charset="0"/>
              </a:rPr>
              <a:t>And </a:t>
            </a:r>
            <a:r>
              <a:rPr lang="en-SG" sz="2800" b="1" u="sng" dirty="0">
                <a:solidFill>
                  <a:srgbClr val="660066"/>
                </a:solidFill>
                <a:latin typeface="Arial Narrow" pitchFamily="34" charset="0"/>
              </a:rPr>
              <a:t>he</a:t>
            </a:r>
            <a:r>
              <a:rPr lang="en-SG" sz="2800" dirty="0">
                <a:latin typeface="Arial Narrow" pitchFamily="34" charset="0"/>
              </a:rPr>
              <a:t> </a:t>
            </a:r>
            <a:r>
              <a:rPr lang="en-SG" sz="2800" i="1" dirty="0">
                <a:latin typeface="Arial Narrow" pitchFamily="34" charset="0"/>
              </a:rPr>
              <a:t>[</a:t>
            </a:r>
            <a:r>
              <a:rPr lang="en-SG" sz="2800" i="1" dirty="0">
                <a:solidFill>
                  <a:srgbClr val="006600"/>
                </a:solidFill>
                <a:latin typeface="Arial Narrow" pitchFamily="34" charset="0"/>
              </a:rPr>
              <a:t>John the Baptist - an Israelite</a:t>
            </a:r>
            <a:r>
              <a:rPr lang="en-SG" sz="2800" i="1" dirty="0">
                <a:latin typeface="Arial Narrow" pitchFamily="34" charset="0"/>
              </a:rPr>
              <a:t>] </a:t>
            </a:r>
            <a:br>
              <a:rPr lang="en-SG" sz="2800" i="1" dirty="0">
                <a:latin typeface="Arial Narrow" pitchFamily="34" charset="0"/>
              </a:rPr>
            </a:br>
            <a:r>
              <a:rPr lang="en-SG" sz="2800" dirty="0">
                <a:latin typeface="Arial Narrow" pitchFamily="34" charset="0"/>
              </a:rPr>
              <a:t>will turn many of the </a:t>
            </a:r>
            <a:r>
              <a:rPr lang="en-SG" sz="2800" b="1" u="sng" dirty="0">
                <a:solidFill>
                  <a:srgbClr val="660066"/>
                </a:solidFill>
                <a:latin typeface="Arial Narrow" pitchFamily="34" charset="0"/>
              </a:rPr>
              <a:t>children of Israel</a:t>
            </a:r>
            <a:r>
              <a:rPr lang="en-SG" sz="2800" dirty="0">
                <a:solidFill>
                  <a:srgbClr val="660066"/>
                </a:solidFill>
                <a:latin typeface="Arial Narrow" pitchFamily="34" charset="0"/>
              </a:rPr>
              <a:t> </a:t>
            </a:r>
            <a:r>
              <a:rPr lang="en-SG" sz="2800" dirty="0">
                <a:latin typeface="Arial Narrow" pitchFamily="34" charset="0"/>
              </a:rPr>
              <a:t>to </a:t>
            </a:r>
            <a:r>
              <a:rPr lang="en-SG" sz="2800" b="1" u="sng" dirty="0">
                <a:solidFill>
                  <a:srgbClr val="660066"/>
                </a:solidFill>
                <a:latin typeface="Arial Narrow" pitchFamily="34" charset="0"/>
              </a:rPr>
              <a:t>the Lord </a:t>
            </a:r>
            <a:br>
              <a:rPr lang="en-SG" sz="2800" b="1" u="sng" dirty="0">
                <a:solidFill>
                  <a:srgbClr val="660066"/>
                </a:solidFill>
                <a:latin typeface="Arial Narrow" pitchFamily="34" charset="0"/>
              </a:rPr>
            </a:br>
            <a:r>
              <a:rPr lang="en-SG" sz="2800" b="1" u="sng" dirty="0">
                <a:solidFill>
                  <a:srgbClr val="660066"/>
                </a:solidFill>
                <a:latin typeface="Arial Narrow" pitchFamily="34" charset="0"/>
              </a:rPr>
              <a:t>their God</a:t>
            </a:r>
            <a:r>
              <a:rPr lang="en-SG" sz="2800" dirty="0">
                <a:latin typeface="Arial Narrow" pitchFamily="34" charset="0"/>
              </a:rPr>
              <a:t>. </a:t>
            </a:r>
            <a:endParaRPr lang="en-SG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11634" y="3075806"/>
            <a:ext cx="4824462" cy="138499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tabLst>
                <a:tab pos="173038" algn="l"/>
                <a:tab pos="361950" algn="l"/>
                <a:tab pos="536575" algn="l"/>
                <a:tab pos="719138" algn="l"/>
                <a:tab pos="903288" algn="l"/>
                <a:tab pos="1079500" algn="l"/>
                <a:tab pos="1258888" algn="l"/>
                <a:tab pos="1438275" algn="l"/>
                <a:tab pos="1614488" algn="l"/>
                <a:tab pos="1798638" algn="l"/>
                <a:tab pos="1971675" algn="l"/>
                <a:tab pos="2159000" algn="l"/>
                <a:tab pos="2327275" algn="l"/>
                <a:tab pos="2517775" algn="l"/>
              </a:tabLst>
            </a:pPr>
            <a:r>
              <a:rPr lang="en-SG" sz="2800" b="1" dirty="0">
                <a:solidFill>
                  <a:srgbClr val="FFFF00"/>
                </a:solidFill>
                <a:latin typeface="Arial Narrow" pitchFamily="34" charset="0"/>
              </a:rPr>
              <a:t>Own People </a:t>
            </a:r>
            <a:r>
              <a:rPr lang="en-SG" sz="2800" dirty="0">
                <a:solidFill>
                  <a:prstClr val="white"/>
                </a:solidFill>
                <a:latin typeface="Arial Narrow" pitchFamily="34" charset="0"/>
              </a:rPr>
              <a:t>= </a:t>
            </a:r>
          </a:p>
          <a:p>
            <a:pPr>
              <a:tabLst>
                <a:tab pos="173038" algn="l"/>
                <a:tab pos="361950" algn="l"/>
                <a:tab pos="536575" algn="l"/>
                <a:tab pos="719138" algn="l"/>
                <a:tab pos="903288" algn="l"/>
                <a:tab pos="1079500" algn="l"/>
                <a:tab pos="1258888" algn="l"/>
                <a:tab pos="1438275" algn="l"/>
                <a:tab pos="1614488" algn="l"/>
                <a:tab pos="1798638" algn="l"/>
                <a:tab pos="1971675" algn="l"/>
                <a:tab pos="2159000" algn="l"/>
                <a:tab pos="2327275" algn="l"/>
                <a:tab pos="2517775" algn="l"/>
              </a:tabLst>
            </a:pPr>
            <a:r>
              <a:rPr lang="en-SG" sz="2800" b="1" dirty="0">
                <a:solidFill>
                  <a:schemeClr val="bg1"/>
                </a:solidFill>
                <a:latin typeface="Arial Narrow" pitchFamily="34" charset="0"/>
              </a:rPr>
              <a:t>Unsaved </a:t>
            </a:r>
            <a:r>
              <a:rPr lang="en-SG" sz="2800" dirty="0">
                <a:solidFill>
                  <a:schemeClr val="bg1"/>
                </a:solidFill>
                <a:latin typeface="Arial Narrow" pitchFamily="34" charset="0"/>
              </a:rPr>
              <a:t>Family</a:t>
            </a:r>
            <a:r>
              <a:rPr lang="en-SG" sz="28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SG" sz="2800" dirty="0">
                <a:solidFill>
                  <a:prstClr val="white"/>
                </a:solidFill>
                <a:latin typeface="Arial Narrow" pitchFamily="34" charset="0"/>
              </a:rPr>
              <a:t>members and people we come	into regular contact</a:t>
            </a:r>
            <a:endParaRPr lang="en-SG" sz="48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pic>
        <p:nvPicPr>
          <p:cNvPr id="13" name="Picture 6" descr="http://www.icommcorp.com/wp-content/uploads/2014/06/question-mark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4"/>
          <a:stretch/>
        </p:blipFill>
        <p:spPr bwMode="auto">
          <a:xfrm>
            <a:off x="5397311" y="2715766"/>
            <a:ext cx="2127017" cy="221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29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351691"/>
            <a:ext cx="4752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2400" b="1" dirty="0">
                <a:solidFill>
                  <a:srgbClr val="000066"/>
                </a:solidFill>
                <a:latin typeface="Arial Narrow" pitchFamily="34" charset="0"/>
              </a:rPr>
              <a:t>Luke 10:5-7, 9</a:t>
            </a:r>
          </a:p>
          <a:p>
            <a:pPr>
              <a:tabLst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2400" b="1" dirty="0">
                <a:solidFill>
                  <a:srgbClr val="000066"/>
                </a:solidFill>
                <a:latin typeface="Arial Narrow" pitchFamily="34" charset="0"/>
              </a:rPr>
              <a:t>5</a:t>
            </a:r>
            <a:r>
              <a:rPr lang="en-SG" sz="2400" dirty="0">
                <a:solidFill>
                  <a:srgbClr val="000066"/>
                </a:solidFill>
                <a:latin typeface="Arial Narrow" panose="020B0606020202030204" pitchFamily="34" charset="0"/>
              </a:rPr>
              <a:t> </a:t>
            </a:r>
            <a:r>
              <a:rPr lang="en-SG" sz="2400" dirty="0">
                <a:latin typeface="Arial Narrow" panose="020B0606020202030204" pitchFamily="34" charset="0"/>
              </a:rPr>
              <a:t>But whatever house you enter, </a:t>
            </a:r>
            <a:r>
              <a:rPr lang="en-SG" sz="2400" b="1" u="sng" dirty="0">
                <a:solidFill>
                  <a:srgbClr val="A80000"/>
                </a:solidFill>
                <a:latin typeface="Arial Narrow" panose="020B0606020202030204" pitchFamily="34" charset="0"/>
              </a:rPr>
              <a:t>first say</a:t>
            </a:r>
            <a:r>
              <a:rPr lang="en-SG" sz="2400" dirty="0">
                <a:latin typeface="Arial Narrow" panose="020B0606020202030204" pitchFamily="34" charset="0"/>
              </a:rPr>
              <a:t>, ‘</a:t>
            </a:r>
            <a:r>
              <a:rPr lang="en-SG" sz="2400" b="1" u="sng" dirty="0">
                <a:solidFill>
                  <a:srgbClr val="A80000"/>
                </a:solidFill>
                <a:latin typeface="Arial Narrow" panose="020B0606020202030204" pitchFamily="34" charset="0"/>
              </a:rPr>
              <a:t>Peace to this house</a:t>
            </a:r>
            <a:r>
              <a:rPr lang="en-SG" sz="2400" dirty="0">
                <a:latin typeface="Arial Narrow" panose="020B0606020202030204" pitchFamily="34" charset="0"/>
              </a:rPr>
              <a:t>.’</a:t>
            </a:r>
            <a:r>
              <a:rPr lang="en-SG" sz="2400" dirty="0">
                <a:solidFill>
                  <a:srgbClr val="000066"/>
                </a:solidFill>
                <a:latin typeface="Arial Narrow" panose="020B0606020202030204" pitchFamily="34" charset="0"/>
              </a:rPr>
              <a:t> </a:t>
            </a:r>
            <a:r>
              <a:rPr lang="en-SG" sz="2400" b="1" dirty="0">
                <a:solidFill>
                  <a:srgbClr val="000066"/>
                </a:solidFill>
                <a:latin typeface="Arial Narrow" panose="020B0606020202030204" pitchFamily="34" charset="0"/>
              </a:rPr>
              <a:t>6</a:t>
            </a:r>
            <a:r>
              <a:rPr lang="en-SG" sz="2400" dirty="0">
                <a:solidFill>
                  <a:srgbClr val="000066"/>
                </a:solidFill>
                <a:latin typeface="Arial Narrow" panose="020B0606020202030204" pitchFamily="34" charset="0"/>
              </a:rPr>
              <a:t> </a:t>
            </a:r>
            <a:r>
              <a:rPr lang="en-SG" sz="2400" dirty="0">
                <a:latin typeface="Arial Narrow" panose="020B0606020202030204" pitchFamily="34" charset="0"/>
              </a:rPr>
              <a:t>And if </a:t>
            </a:r>
            <a:br>
              <a:rPr lang="en-SG" sz="2400" dirty="0">
                <a:latin typeface="Arial Narrow" panose="020B0606020202030204" pitchFamily="34" charset="0"/>
              </a:rPr>
            </a:br>
            <a:r>
              <a:rPr lang="en-SG" sz="2400" dirty="0">
                <a:latin typeface="Arial Narrow" panose="020B0606020202030204" pitchFamily="34" charset="0"/>
              </a:rPr>
              <a:t>a </a:t>
            </a:r>
            <a:r>
              <a:rPr lang="en-SG" sz="2400" b="1" u="sng" dirty="0">
                <a:solidFill>
                  <a:srgbClr val="006600"/>
                </a:solidFill>
                <a:latin typeface="Arial Narrow" panose="020B0606020202030204" pitchFamily="34" charset="0"/>
              </a:rPr>
              <a:t>son of peace</a:t>
            </a:r>
            <a:r>
              <a:rPr lang="en-SG" sz="2400" dirty="0">
                <a:solidFill>
                  <a:srgbClr val="006600"/>
                </a:solidFill>
                <a:latin typeface="Arial Narrow" panose="020B0606020202030204" pitchFamily="34" charset="0"/>
              </a:rPr>
              <a:t> </a:t>
            </a:r>
            <a:r>
              <a:rPr lang="en-SG" sz="2400" dirty="0">
                <a:latin typeface="Arial Narrow" panose="020B0606020202030204" pitchFamily="34" charset="0"/>
              </a:rPr>
              <a:t>is there, </a:t>
            </a:r>
            <a:r>
              <a:rPr lang="en-SG" sz="2400" b="1" u="sng" dirty="0">
                <a:solidFill>
                  <a:srgbClr val="006600"/>
                </a:solidFill>
                <a:latin typeface="Arial Narrow" panose="020B0606020202030204" pitchFamily="34" charset="0"/>
              </a:rPr>
              <a:t>your peace </a:t>
            </a:r>
          </a:p>
          <a:p>
            <a:pPr>
              <a:tabLst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2400" b="1" u="sng" dirty="0">
                <a:solidFill>
                  <a:srgbClr val="006600"/>
                </a:solidFill>
                <a:latin typeface="Arial Narrow" panose="020B0606020202030204" pitchFamily="34" charset="0"/>
              </a:rPr>
              <a:t>will rest on it</a:t>
            </a:r>
            <a:r>
              <a:rPr lang="en-SG" sz="2400" dirty="0">
                <a:latin typeface="Arial Narrow" panose="020B0606020202030204" pitchFamily="34" charset="0"/>
              </a:rPr>
              <a:t>; </a:t>
            </a:r>
            <a:r>
              <a:rPr lang="en-SG" sz="2400" b="1" u="sng" dirty="0">
                <a:solidFill>
                  <a:srgbClr val="006600"/>
                </a:solidFill>
                <a:latin typeface="Arial Narrow" panose="020B0606020202030204" pitchFamily="34" charset="0"/>
              </a:rPr>
              <a:t>if not</a:t>
            </a:r>
            <a:r>
              <a:rPr lang="en-SG" sz="2400" dirty="0">
                <a:latin typeface="Arial Narrow" panose="020B0606020202030204" pitchFamily="34" charset="0"/>
              </a:rPr>
              <a:t>, </a:t>
            </a:r>
            <a:r>
              <a:rPr lang="en-SG" sz="2400" b="1" u="sng" dirty="0">
                <a:solidFill>
                  <a:srgbClr val="006600"/>
                </a:solidFill>
                <a:latin typeface="Arial Narrow" panose="020B0606020202030204" pitchFamily="34" charset="0"/>
              </a:rPr>
              <a:t>it will return to you</a:t>
            </a:r>
            <a:r>
              <a:rPr lang="en-SG" sz="2400" dirty="0">
                <a:latin typeface="Arial Narrow" panose="020B0606020202030204" pitchFamily="34" charset="0"/>
              </a:rPr>
              <a:t>. </a:t>
            </a:r>
            <a:r>
              <a:rPr lang="en-SG" sz="2400" b="1" dirty="0">
                <a:solidFill>
                  <a:srgbClr val="000066"/>
                </a:solidFill>
                <a:latin typeface="Arial Narrow" panose="020B0606020202030204" pitchFamily="34" charset="0"/>
              </a:rPr>
              <a:t>7</a:t>
            </a:r>
            <a:r>
              <a:rPr lang="en-SG" sz="2400" dirty="0">
                <a:latin typeface="Arial Narrow" panose="020B0606020202030204" pitchFamily="34" charset="0"/>
              </a:rPr>
              <a:t> And remain in the same house, </a:t>
            </a:r>
            <a:r>
              <a:rPr lang="en-SG" sz="2400" b="1" u="sng" dirty="0">
                <a:solidFill>
                  <a:srgbClr val="D60093"/>
                </a:solidFill>
                <a:latin typeface="Arial Narrow" panose="020B0606020202030204" pitchFamily="34" charset="0"/>
              </a:rPr>
              <a:t>eating and drinking</a:t>
            </a:r>
            <a:r>
              <a:rPr lang="en-SG" sz="2400" dirty="0">
                <a:solidFill>
                  <a:srgbClr val="D60093"/>
                </a:solidFill>
                <a:latin typeface="Arial Narrow" panose="020B0606020202030204" pitchFamily="34" charset="0"/>
              </a:rPr>
              <a:t> </a:t>
            </a:r>
            <a:r>
              <a:rPr lang="en-SG" sz="2400" dirty="0">
                <a:latin typeface="Arial Narrow" panose="020B0606020202030204" pitchFamily="34" charset="0"/>
              </a:rPr>
              <a:t>such things as they give, for the </a:t>
            </a:r>
            <a:r>
              <a:rPr lang="en-SG" sz="2400" dirty="0" err="1">
                <a:latin typeface="Arial Narrow" panose="020B0606020202030204" pitchFamily="34" charset="0"/>
              </a:rPr>
              <a:t>laborer</a:t>
            </a:r>
            <a:r>
              <a:rPr lang="en-SG" sz="2400" dirty="0">
                <a:latin typeface="Arial Narrow" panose="020B0606020202030204" pitchFamily="34" charset="0"/>
              </a:rPr>
              <a:t> is worthy of his wages. Do not go from house to house. </a:t>
            </a:r>
            <a:r>
              <a:rPr lang="en-SG" sz="2400" b="1" dirty="0">
                <a:solidFill>
                  <a:srgbClr val="000066"/>
                </a:solidFill>
                <a:latin typeface="Arial Narrow" panose="020B0606020202030204" pitchFamily="34" charset="0"/>
              </a:rPr>
              <a:t>9</a:t>
            </a:r>
            <a:r>
              <a:rPr lang="en-SG" sz="2400" dirty="0">
                <a:solidFill>
                  <a:srgbClr val="000066"/>
                </a:solidFill>
                <a:latin typeface="Arial Narrow" panose="020B0606020202030204" pitchFamily="34" charset="0"/>
              </a:rPr>
              <a:t> </a:t>
            </a:r>
            <a:r>
              <a:rPr lang="en-SG" sz="2400" dirty="0">
                <a:latin typeface="Arial Narrow" panose="020B0606020202030204" pitchFamily="34" charset="0"/>
              </a:rPr>
              <a:t>And </a:t>
            </a:r>
            <a:r>
              <a:rPr lang="en-SG" sz="2400" b="1" u="sng" dirty="0">
                <a:solidFill>
                  <a:srgbClr val="663300"/>
                </a:solidFill>
                <a:latin typeface="Arial Narrow" panose="020B0606020202030204" pitchFamily="34" charset="0"/>
              </a:rPr>
              <a:t>heal the sick there</a:t>
            </a:r>
            <a:r>
              <a:rPr lang="en-SG" sz="2400" dirty="0">
                <a:latin typeface="Arial Narrow" panose="020B0606020202030204" pitchFamily="34" charset="0"/>
              </a:rPr>
              <a:t>, and </a:t>
            </a:r>
            <a:r>
              <a:rPr lang="en-SG" sz="2400" b="1" u="sng" dirty="0">
                <a:solidFill>
                  <a:srgbClr val="660066"/>
                </a:solidFill>
                <a:latin typeface="Arial Narrow" panose="020B0606020202030204" pitchFamily="34" charset="0"/>
              </a:rPr>
              <a:t>say to them</a:t>
            </a:r>
            <a:r>
              <a:rPr lang="en-SG" sz="2400" dirty="0">
                <a:latin typeface="Arial Narrow" panose="020B0606020202030204" pitchFamily="34" charset="0"/>
              </a:rPr>
              <a:t>, ‘</a:t>
            </a:r>
            <a:r>
              <a:rPr lang="en-SG" sz="2400" b="1" u="sng" dirty="0">
                <a:solidFill>
                  <a:srgbClr val="660066"/>
                </a:solidFill>
                <a:latin typeface="Arial Narrow" panose="020B0606020202030204" pitchFamily="34" charset="0"/>
              </a:rPr>
              <a:t>The kingdom of God has come near to you</a:t>
            </a:r>
            <a:r>
              <a:rPr lang="en-SG" sz="2400" dirty="0">
                <a:latin typeface="Arial Narrow" panose="020B0606020202030204" pitchFamily="34" charset="0"/>
              </a:rPr>
              <a:t>.’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6764DA-3569-48F5-BA2C-8743F98EF6A9}"/>
              </a:ext>
            </a:extLst>
          </p:cNvPr>
          <p:cNvSpPr txBox="1"/>
          <p:nvPr/>
        </p:nvSpPr>
        <p:spPr>
          <a:xfrm>
            <a:off x="5511243" y="987574"/>
            <a:ext cx="33819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tabLst>
                <a:tab pos="719138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2800" b="1" dirty="0">
                <a:latin typeface="Arial Narrow" pitchFamily="34" charset="0"/>
              </a:rPr>
              <a:t>Relational Evangelism</a:t>
            </a:r>
          </a:p>
          <a:p>
            <a:pPr>
              <a:spcBef>
                <a:spcPts val="1800"/>
              </a:spcBef>
              <a:tabLst>
                <a:tab pos="360363" algn="l"/>
                <a:tab pos="534988" algn="l"/>
                <a:tab pos="719138" algn="l"/>
                <a:tab pos="895350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2800" b="1" dirty="0">
                <a:latin typeface="Arial Narrow" pitchFamily="34" charset="0"/>
              </a:rPr>
              <a:t>1. 	</a:t>
            </a:r>
            <a:r>
              <a:rPr lang="en-SG" sz="2800" dirty="0">
                <a:solidFill>
                  <a:srgbClr val="A80000"/>
                </a:solidFill>
                <a:latin typeface="Arial Narrow" pitchFamily="34" charset="0"/>
              </a:rPr>
              <a:t>Find a man of peace</a:t>
            </a:r>
          </a:p>
          <a:p>
            <a:pPr>
              <a:spcBef>
                <a:spcPts val="1800"/>
              </a:spcBef>
              <a:tabLst>
                <a:tab pos="360363" algn="l"/>
                <a:tab pos="534988" algn="l"/>
                <a:tab pos="719138" algn="l"/>
                <a:tab pos="895350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2800" b="1" dirty="0">
                <a:latin typeface="Arial Narrow" panose="020B0606020202030204" pitchFamily="34" charset="0"/>
              </a:rPr>
              <a:t>2. 	</a:t>
            </a:r>
            <a:r>
              <a:rPr lang="en-SG" sz="2800" dirty="0">
                <a:solidFill>
                  <a:srgbClr val="D60093"/>
                </a:solidFill>
                <a:latin typeface="Arial Narrow" panose="020B0606020202030204" pitchFamily="34" charset="0"/>
              </a:rPr>
              <a:t>Fellowship with them</a:t>
            </a:r>
          </a:p>
          <a:p>
            <a:pPr>
              <a:spcBef>
                <a:spcPts val="1800"/>
              </a:spcBef>
              <a:tabLst>
                <a:tab pos="360363" algn="l"/>
                <a:tab pos="534988" algn="l"/>
                <a:tab pos="719138" algn="l"/>
                <a:tab pos="895350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2800" b="1" dirty="0">
                <a:latin typeface="Arial Narrow" panose="020B0606020202030204" pitchFamily="34" charset="0"/>
              </a:rPr>
              <a:t>3. 	</a:t>
            </a:r>
            <a:r>
              <a:rPr lang="en-SG" sz="2800" dirty="0">
                <a:solidFill>
                  <a:srgbClr val="663300"/>
                </a:solidFill>
                <a:latin typeface="Arial Narrow" panose="020B0606020202030204" pitchFamily="34" charset="0"/>
              </a:rPr>
              <a:t>Meet their felt-needs</a:t>
            </a:r>
          </a:p>
          <a:p>
            <a:pPr>
              <a:spcBef>
                <a:spcPts val="1800"/>
              </a:spcBef>
              <a:tabLst>
                <a:tab pos="360363" algn="l"/>
                <a:tab pos="534988" algn="l"/>
                <a:tab pos="719138" algn="l"/>
                <a:tab pos="895350" algn="l"/>
                <a:tab pos="1079500" algn="l"/>
                <a:tab pos="1438275" algn="l"/>
                <a:tab pos="1798638" algn="l"/>
                <a:tab pos="2159000" algn="l"/>
                <a:tab pos="2517775" algn="l"/>
              </a:tabLst>
            </a:pPr>
            <a:r>
              <a:rPr lang="en-SG" sz="2800" b="1" dirty="0">
                <a:latin typeface="Arial Narrow" panose="020B0606020202030204" pitchFamily="34" charset="0"/>
              </a:rPr>
              <a:t>4. 	</a:t>
            </a:r>
            <a:r>
              <a:rPr lang="en-SG" sz="2800" dirty="0">
                <a:solidFill>
                  <a:srgbClr val="660066"/>
                </a:solidFill>
                <a:latin typeface="Arial Narrow" panose="020B0606020202030204" pitchFamily="34" charset="0"/>
              </a:rPr>
              <a:t>Share the gospel</a:t>
            </a:r>
          </a:p>
        </p:txBody>
      </p:sp>
    </p:spTree>
    <p:extLst>
      <p:ext uri="{BB962C8B-B14F-4D97-AF65-F5344CB8AC3E}">
        <p14:creationId xmlns:p14="http://schemas.microsoft.com/office/powerpoint/2010/main" val="143726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TextBox 4"/>
          <p:cNvSpPr txBox="1"/>
          <p:nvPr/>
        </p:nvSpPr>
        <p:spPr>
          <a:xfrm>
            <a:off x="611187" y="339502"/>
            <a:ext cx="835342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tabLst>
                <a:tab pos="361950" algn="l"/>
                <a:tab pos="534988" algn="l"/>
                <a:tab pos="719138" algn="l"/>
                <a:tab pos="898525" algn="l"/>
                <a:tab pos="1079500" algn="l"/>
                <a:tab pos="1258888" algn="l"/>
                <a:tab pos="1438275" algn="l"/>
                <a:tab pos="1798638" algn="l"/>
                <a:tab pos="2159000" algn="l"/>
                <a:tab pos="2517775" algn="l"/>
                <a:tab pos="2695575" algn="l"/>
                <a:tab pos="2868613" algn="l"/>
                <a:tab pos="3043238" algn="l"/>
              </a:tabLst>
            </a:pPr>
            <a:r>
              <a:rPr lang="en-SG" sz="3200" b="1" dirty="0">
                <a:latin typeface="Arial Narrow" pitchFamily="34" charset="0"/>
              </a:rPr>
              <a:t>2. 	</a:t>
            </a:r>
            <a:r>
              <a:rPr lang="en-SG" sz="3200" dirty="0">
                <a:latin typeface="Arial Narrow" pitchFamily="34" charset="0"/>
              </a:rPr>
              <a:t>Turn the hearts of the </a:t>
            </a:r>
            <a:r>
              <a:rPr lang="en-SG" sz="3200" b="1" u="sng" dirty="0">
                <a:solidFill>
                  <a:srgbClr val="C00000"/>
                </a:solidFill>
                <a:latin typeface="Arial Narrow" pitchFamily="34" charset="0"/>
              </a:rPr>
              <a:t>fathers</a:t>
            </a:r>
            <a:r>
              <a:rPr lang="en-SG" sz="3200" dirty="0">
                <a:latin typeface="Arial Narrow" pitchFamily="34" charset="0"/>
              </a:rPr>
              <a:t> to </a:t>
            </a:r>
            <a:br>
              <a:rPr lang="en-SG" sz="3200" dirty="0">
                <a:latin typeface="Arial Narrow" pitchFamily="34" charset="0"/>
              </a:rPr>
            </a:br>
            <a:r>
              <a:rPr lang="en-SG" sz="3200" dirty="0">
                <a:latin typeface="Arial Narrow" pitchFamily="34" charset="0"/>
              </a:rPr>
              <a:t>		their children - </a:t>
            </a:r>
            <a:r>
              <a:rPr lang="en-SG" sz="3200" b="1" dirty="0">
                <a:solidFill>
                  <a:srgbClr val="000066"/>
                </a:solidFill>
                <a:latin typeface="Arial Narrow" pitchFamily="34" charset="0"/>
              </a:rPr>
              <a:t>Luke 1:17b</a:t>
            </a:r>
            <a:endParaRPr lang="en-SG" sz="3200" dirty="0">
              <a:solidFill>
                <a:srgbClr val="000066"/>
              </a:solidFill>
              <a:latin typeface="Arial Narrow" pitchFamily="34" charset="0"/>
            </a:endParaRPr>
          </a:p>
          <a:p>
            <a:pPr marL="725488" lvl="2">
              <a:spcBef>
                <a:spcPts val="1200"/>
              </a:spcBef>
              <a:buSzPct val="50000"/>
              <a:buFont typeface="Wingdings" panose="05000000000000000000" pitchFamily="2" charset="2"/>
              <a:buChar char="Ø"/>
              <a:tabLst>
                <a:tab pos="361950" algn="l"/>
                <a:tab pos="534988" algn="l"/>
                <a:tab pos="719138" algn="l"/>
                <a:tab pos="898525" algn="l"/>
                <a:tab pos="1079500" algn="l"/>
                <a:tab pos="1258888" algn="l"/>
                <a:tab pos="1438275" algn="l"/>
                <a:tab pos="1798638" algn="l"/>
                <a:tab pos="2159000" algn="l"/>
                <a:tab pos="2517775" algn="l"/>
                <a:tab pos="2695575" algn="l"/>
                <a:tab pos="2868613" algn="l"/>
                <a:tab pos="3043238" algn="l"/>
              </a:tabLst>
            </a:pPr>
            <a:r>
              <a:rPr lang="en-US" sz="3200" dirty="0">
                <a:latin typeface="Arial Narrow" panose="020B0606020202030204" pitchFamily="34" charset="0"/>
              </a:rPr>
              <a:t> 	</a:t>
            </a:r>
            <a:r>
              <a:rPr lang="en-US" sz="3200" dirty="0">
                <a:solidFill>
                  <a:srgbClr val="D60093"/>
                </a:solidFill>
                <a:latin typeface="Arial Narrow" panose="020B0606020202030204" pitchFamily="34" charset="0"/>
              </a:rPr>
              <a:t>Strong Marriages</a:t>
            </a:r>
          </a:p>
          <a:p>
            <a:pPr marL="725488" lvl="2">
              <a:spcBef>
                <a:spcPts val="1200"/>
              </a:spcBef>
              <a:buSzPct val="50000"/>
              <a:buFont typeface="Wingdings" panose="05000000000000000000" pitchFamily="2" charset="2"/>
              <a:buChar char="Ø"/>
              <a:tabLst>
                <a:tab pos="361950" algn="l"/>
                <a:tab pos="534988" algn="l"/>
                <a:tab pos="719138" algn="l"/>
                <a:tab pos="898525" algn="l"/>
                <a:tab pos="1079500" algn="l"/>
                <a:tab pos="1258888" algn="l"/>
                <a:tab pos="1438275" algn="l"/>
                <a:tab pos="1798638" algn="l"/>
                <a:tab pos="2159000" algn="l"/>
                <a:tab pos="2517775" algn="l"/>
                <a:tab pos="2695575" algn="l"/>
                <a:tab pos="2868613" algn="l"/>
                <a:tab pos="3043238" algn="l"/>
              </a:tabLst>
            </a:pPr>
            <a:r>
              <a:rPr lang="en-US" sz="3200" dirty="0">
                <a:latin typeface="Arial Narrow" panose="020B0606020202030204" pitchFamily="34" charset="0"/>
              </a:rPr>
              <a:t> 	</a:t>
            </a:r>
            <a:r>
              <a:rPr lang="en-US" sz="3200" dirty="0">
                <a:solidFill>
                  <a:srgbClr val="D60093"/>
                </a:solidFill>
                <a:latin typeface="Arial Narrow" panose="020B0606020202030204" pitchFamily="34" charset="0"/>
              </a:rPr>
              <a:t>Strong Families</a:t>
            </a:r>
          </a:p>
          <a:p>
            <a:pPr marL="725488" lvl="2">
              <a:spcBef>
                <a:spcPts val="1200"/>
              </a:spcBef>
              <a:buSzPct val="50000"/>
              <a:buFont typeface="Wingdings" panose="05000000000000000000" pitchFamily="2" charset="2"/>
              <a:buChar char="Ø"/>
              <a:tabLst>
                <a:tab pos="361950" algn="l"/>
                <a:tab pos="534988" algn="l"/>
                <a:tab pos="719138" algn="l"/>
                <a:tab pos="898525" algn="l"/>
                <a:tab pos="1079500" algn="l"/>
                <a:tab pos="1258888" algn="l"/>
                <a:tab pos="1438275" algn="l"/>
                <a:tab pos="1798638" algn="l"/>
                <a:tab pos="2159000" algn="l"/>
                <a:tab pos="2517775" algn="l"/>
                <a:tab pos="2695575" algn="l"/>
                <a:tab pos="2868613" algn="l"/>
                <a:tab pos="3043238" algn="l"/>
              </a:tabLst>
            </a:pPr>
            <a:r>
              <a:rPr lang="en-US" sz="3200" dirty="0">
                <a:latin typeface="Arial Narrow" panose="020B0606020202030204" pitchFamily="34" charset="0"/>
              </a:rPr>
              <a:t> 	</a:t>
            </a:r>
            <a:r>
              <a:rPr lang="en-US" sz="3200" dirty="0">
                <a:solidFill>
                  <a:srgbClr val="D60093"/>
                </a:solidFill>
                <a:latin typeface="Arial Narrow" panose="020B0606020202030204" pitchFamily="34" charset="0"/>
              </a:rPr>
              <a:t>Intentional Parenting</a:t>
            </a:r>
          </a:p>
          <a:p>
            <a:pPr marL="725488" lvl="2">
              <a:spcBef>
                <a:spcPts val="1200"/>
              </a:spcBef>
              <a:buSzPct val="50000"/>
              <a:buFont typeface="Wingdings" panose="05000000000000000000" pitchFamily="2" charset="2"/>
              <a:buChar char="Ø"/>
              <a:tabLst>
                <a:tab pos="361950" algn="l"/>
                <a:tab pos="534988" algn="l"/>
                <a:tab pos="719138" algn="l"/>
                <a:tab pos="898525" algn="l"/>
                <a:tab pos="1079500" algn="l"/>
                <a:tab pos="1258888" algn="l"/>
                <a:tab pos="1438275" algn="l"/>
                <a:tab pos="1798638" algn="l"/>
                <a:tab pos="2159000" algn="l"/>
                <a:tab pos="2517775" algn="l"/>
                <a:tab pos="2695575" algn="l"/>
                <a:tab pos="2868613" algn="l"/>
                <a:tab pos="3043238" algn="l"/>
              </a:tabLst>
            </a:pPr>
            <a:r>
              <a:rPr lang="en-US" sz="3200" dirty="0">
                <a:latin typeface="Arial Narrow" panose="020B0606020202030204" pitchFamily="34" charset="0"/>
              </a:rPr>
              <a:t> 	</a:t>
            </a:r>
            <a:r>
              <a:rPr lang="en-US" sz="3200" dirty="0">
                <a:solidFill>
                  <a:srgbClr val="D60093"/>
                </a:solidFill>
                <a:latin typeface="Arial Narrow" panose="020B0606020202030204" pitchFamily="34" charset="0"/>
              </a:rPr>
              <a:t>Mentoring	</a:t>
            </a:r>
            <a:r>
              <a:rPr lang="en-US" sz="3200" dirty="0">
                <a:latin typeface="Arial Narrow" panose="020B0606020202030204" pitchFamily="34" charset="0"/>
              </a:rPr>
              <a:t>-	</a:t>
            </a:r>
            <a:r>
              <a:rPr lang="en-US" sz="3200" dirty="0">
                <a:solidFill>
                  <a:srgbClr val="660066"/>
                </a:solidFill>
                <a:latin typeface="Arial Narrow" panose="020B0606020202030204" pitchFamily="34" charset="0"/>
              </a:rPr>
              <a:t>Spiritual </a:t>
            </a:r>
            <a:r>
              <a:rPr lang="en-US" sz="3200" dirty="0" smtClean="0">
                <a:solidFill>
                  <a:srgbClr val="660066"/>
                </a:solidFill>
                <a:latin typeface="Arial Narrow" panose="020B0606020202030204" pitchFamily="34" charset="0"/>
              </a:rPr>
              <a:t>Fathers and Mothers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16216" y="4083918"/>
            <a:ext cx="1080815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lvl="2" algn="ctr">
              <a:spcBef>
                <a:spcPts val="1200"/>
              </a:spcBef>
              <a:buSzPct val="50000"/>
              <a:tabLst>
                <a:tab pos="361950" algn="l"/>
                <a:tab pos="534988" algn="l"/>
                <a:tab pos="717550" algn="l"/>
                <a:tab pos="898525" algn="l"/>
                <a:tab pos="1079500" algn="l"/>
                <a:tab pos="1258888" algn="l"/>
                <a:tab pos="1438275" algn="l"/>
                <a:tab pos="1798638" algn="l"/>
                <a:tab pos="2159000" algn="l"/>
                <a:tab pos="2517775" algn="l"/>
                <a:tab pos="2695575" algn="l"/>
                <a:tab pos="2868613" algn="l"/>
                <a:tab pos="3043238" algn="l"/>
              </a:tabLst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TWNAF</a:t>
            </a:r>
            <a:endParaRPr lang="en-SG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17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4969</TotalTime>
  <Words>849</Words>
  <Application>Microsoft Office PowerPoint</Application>
  <PresentationFormat>On-screen Show (16:9)</PresentationFormat>
  <Paragraphs>166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Narrow</vt:lpstr>
      <vt:lpstr>Calibri</vt:lpstr>
      <vt:lpstr>Times New Roman</vt:lpstr>
      <vt:lpstr>Wingdings</vt:lpstr>
      <vt:lpstr>10_Office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JJ</dc:creator>
  <cp:lastModifiedBy>Jessica</cp:lastModifiedBy>
  <cp:revision>179</cp:revision>
  <cp:lastPrinted>2018-02-08T09:28:06Z</cp:lastPrinted>
  <dcterms:created xsi:type="dcterms:W3CDTF">2014-04-11T08:07:53Z</dcterms:created>
  <dcterms:modified xsi:type="dcterms:W3CDTF">2018-02-23T08:09:36Z</dcterms:modified>
</cp:coreProperties>
</file>